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4"/>
    <p:sldId id="257" r:id="rId55"/>
    <p:sldId id="258" r:id="rId56"/>
    <p:sldId id="259" r:id="rId57"/>
    <p:sldId id="260" r:id="rId58"/>
    <p:sldId id="261" r:id="rId59"/>
    <p:sldId id="262" r:id="rId60"/>
    <p:sldId id="263" r:id="rId61"/>
    <p:sldId id="264" r:id="rId62"/>
    <p:sldId id="265" r:id="rId63"/>
    <p:sldId id="266" r:id="rId64"/>
    <p:sldId id="267" r:id="rId65"/>
    <p:sldId id="268" r:id="rId66"/>
    <p:sldId id="269" r:id="rId67"/>
    <p:sldId id="270" r:id="rId68"/>
    <p:sldId id="271" r:id="rId69"/>
    <p:sldId id="272" r:id="rId70"/>
    <p:sldId id="273" r:id="rId71"/>
    <p:sldId id="274" r:id="rId72"/>
    <p:sldId id="275" r:id="rId73"/>
    <p:sldId id="276" r:id="rId74"/>
    <p:sldId id="277" r:id="rId75"/>
    <p:sldId id="278" r:id="rId76"/>
    <p:sldId id="279" r:id="rId77"/>
    <p:sldId id="280" r:id="rId78"/>
    <p:sldId id="281" r:id="rId79"/>
    <p:sldId id="282" r:id="rId80"/>
    <p:sldId id="283" r:id="rId81"/>
    <p:sldId id="284" r:id="rId82"/>
    <p:sldId id="285" r:id="rId83"/>
    <p:sldId id="286" r:id="rId84"/>
    <p:sldId id="287" r:id="rId85"/>
    <p:sldId id="288" r:id="rId86"/>
    <p:sldId id="289" r:id="rId87"/>
    <p:sldId id="290" r:id="rId8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matic SC" charset="1" panose="00000500000000000000"/>
      <p:regular r:id="rId10"/>
    </p:embeddedFont>
    <p:embeddedFont>
      <p:font typeface="Amatic SC Bold" charset="1" panose="00000800000000000000"/>
      <p:regular r:id="rId11"/>
    </p:embeddedFont>
    <p:embeddedFont>
      <p:font typeface="Amatic SC Italics" charset="1" panose="00000500000000000000"/>
      <p:regular r:id="rId12"/>
    </p:embeddedFont>
    <p:embeddedFont>
      <p:font typeface="Amatic SC Bold Italics" charset="1" panose="00000800000000000000"/>
      <p:regular r:id="rId13"/>
    </p:embeddedFont>
    <p:embeddedFont>
      <p:font typeface="Roboto" charset="1" panose="02000000000000000000"/>
      <p:regular r:id="rId14"/>
    </p:embeddedFont>
    <p:embeddedFont>
      <p:font typeface="Roboto Bold" charset="1" panose="02000000000000000000"/>
      <p:regular r:id="rId15"/>
    </p:embeddedFont>
    <p:embeddedFont>
      <p:font typeface="Roboto Italics" charset="1" panose="02000000000000000000"/>
      <p:regular r:id="rId16"/>
    </p:embeddedFont>
    <p:embeddedFont>
      <p:font typeface="Roboto Bold Italics" charset="1" panose="02000000000000000000"/>
      <p:regular r:id="rId17"/>
    </p:embeddedFont>
    <p:embeddedFont>
      <p:font typeface="Times Neue Roman" charset="1" panose="00000500000000000000"/>
      <p:regular r:id="rId18"/>
    </p:embeddedFont>
    <p:embeddedFont>
      <p:font typeface="Times Neue Roman Bold" charset="1" panose="00000800000000000000"/>
      <p:regular r:id="rId19"/>
    </p:embeddedFont>
    <p:embeddedFont>
      <p:font typeface="Times Neue Roman Italics" charset="1" panose="00000500000000000000"/>
      <p:regular r:id="rId20"/>
    </p:embeddedFont>
    <p:embeddedFont>
      <p:font typeface="Times Neue Roman Bold Italics" charset="1" panose="00000800000000000000"/>
      <p:regular r:id="rId21"/>
    </p:embeddedFont>
    <p:embeddedFont>
      <p:font typeface="Clear Sans Regular" charset="1" panose="020B0503030202020304"/>
      <p:regular r:id="rId22"/>
    </p:embeddedFont>
    <p:embeddedFont>
      <p:font typeface="Clear Sans Regular Bold" charset="1" panose="020B0603030202020304"/>
      <p:regular r:id="rId23"/>
    </p:embeddedFont>
    <p:embeddedFont>
      <p:font typeface="Clear Sans Regular Italics" charset="1" panose="020B0503030202090304"/>
      <p:regular r:id="rId24"/>
    </p:embeddedFont>
    <p:embeddedFont>
      <p:font typeface="Clear Sans Regular Bold Italics" charset="1" panose="020B0603030202090304"/>
      <p:regular r:id="rId25"/>
    </p:embeddedFont>
    <p:embeddedFont>
      <p:font typeface="Public Sans Thin" charset="1" panose="00000000000000000000"/>
      <p:regular r:id="rId26"/>
    </p:embeddedFont>
    <p:embeddedFont>
      <p:font typeface="Public Sans Thin Bold" charset="1" panose="00000000000000000000"/>
      <p:regular r:id="rId27"/>
    </p:embeddedFont>
    <p:embeddedFont>
      <p:font typeface="Public Sans Thin Italics" charset="1" panose="00000000000000000000"/>
      <p:regular r:id="rId28"/>
    </p:embeddedFont>
    <p:embeddedFont>
      <p:font typeface="Public Sans Thin Bold Italics" charset="1" panose="00000000000000000000"/>
      <p:regular r:id="rId29"/>
    </p:embeddedFont>
    <p:embeddedFont>
      <p:font typeface="Muli Bold" charset="1" panose="00000800000000000000"/>
      <p:regular r:id="rId30"/>
    </p:embeddedFont>
    <p:embeddedFont>
      <p:font typeface="Muli Bold Bold" charset="1" panose="00000900000000000000"/>
      <p:regular r:id="rId31"/>
    </p:embeddedFont>
    <p:embeddedFont>
      <p:font typeface="Muli Bold Italics" charset="1" panose="00000800000000000000"/>
      <p:regular r:id="rId32"/>
    </p:embeddedFont>
    <p:embeddedFont>
      <p:font typeface="Muli Bold Bold Italics" charset="1" panose="00000900000000000000"/>
      <p:regular r:id="rId33"/>
    </p:embeddedFont>
    <p:embeddedFont>
      <p:font typeface="Marcellus" charset="1" panose="020E0602050203020307"/>
      <p:regular r:id="rId34"/>
    </p:embeddedFont>
    <p:embeddedFont>
      <p:font typeface="Canva Sans" charset="1" panose="020B0503030501040103"/>
      <p:regular r:id="rId35"/>
    </p:embeddedFont>
    <p:embeddedFont>
      <p:font typeface="Canva Sans Bold" charset="1" panose="020B0803030501040103"/>
      <p:regular r:id="rId36"/>
    </p:embeddedFont>
    <p:embeddedFont>
      <p:font typeface="Canva Sans Italics" charset="1" panose="020B0503030501040103"/>
      <p:regular r:id="rId37"/>
    </p:embeddedFont>
    <p:embeddedFont>
      <p:font typeface="Canva Sans Bold Italics" charset="1" panose="020B0803030501040103"/>
      <p:regular r:id="rId38"/>
    </p:embeddedFont>
    <p:embeddedFont>
      <p:font typeface="Maven Pro Bold" charset="1" panose="00000800000000000000"/>
      <p:regular r:id="rId39"/>
    </p:embeddedFont>
    <p:embeddedFont>
      <p:font typeface="Maven Pro Bold Bold" charset="1" panose="00000A00000000000000"/>
      <p:regular r:id="rId40"/>
    </p:embeddedFont>
    <p:embeddedFont>
      <p:font typeface="Cabin Regular" charset="1" panose="00000500000000000000"/>
      <p:regular r:id="rId41"/>
    </p:embeddedFont>
    <p:embeddedFont>
      <p:font typeface="Cabin Regular Bold" charset="1" panose="00000600000000000000"/>
      <p:regular r:id="rId42"/>
    </p:embeddedFont>
    <p:embeddedFont>
      <p:font typeface="Cabin Regular Italics" charset="1" panose="00000500000000000000"/>
      <p:regular r:id="rId43"/>
    </p:embeddedFont>
    <p:embeddedFont>
      <p:font typeface="Cabin Regular Bold Italics" charset="1" panose="00000600000000000000"/>
      <p:regular r:id="rId44"/>
    </p:embeddedFont>
    <p:embeddedFont>
      <p:font typeface="Cabin SemiBold" charset="1" panose="00000700000000000000"/>
      <p:regular r:id="rId45"/>
    </p:embeddedFont>
    <p:embeddedFont>
      <p:font typeface="Cabin SemiBold Bold" charset="1" panose="00000800000000000000"/>
      <p:regular r:id="rId46"/>
    </p:embeddedFont>
    <p:embeddedFont>
      <p:font typeface="Cabin SemiBold Italics" charset="1" panose="00000700000000000000"/>
      <p:regular r:id="rId47"/>
    </p:embeddedFont>
    <p:embeddedFont>
      <p:font typeface="Cabin SemiBold Bold Italics" charset="1" panose="00000800000000000000"/>
      <p:regular r:id="rId48"/>
    </p:embeddedFont>
    <p:embeddedFont>
      <p:font typeface="Alegreya Sans Black" charset="1" panose="00000A00000000000000"/>
      <p:regular r:id="rId49"/>
    </p:embeddedFont>
    <p:embeddedFont>
      <p:font typeface="Alegreya Sans Black Italics" charset="1" panose="00000A00000000000000"/>
      <p:regular r:id="rId50"/>
    </p:embeddedFont>
    <p:embeddedFont>
      <p:font typeface="Saira Bold" charset="1" panose="00000800000000000000"/>
      <p:regular r:id="rId51"/>
    </p:embeddedFont>
    <p:embeddedFont>
      <p:font typeface="Saira Bold Bold" charset="1" panose="00000900000000000000"/>
      <p:regular r:id="rId52"/>
    </p:embeddedFont>
    <p:embeddedFont>
      <p:font typeface="Rokkitt Black" charset="1" panose="00000A0000000000000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slides/slide1.xml" Type="http://schemas.openxmlformats.org/officeDocument/2006/relationships/slide"/><Relationship Id="rId55" Target="slides/slide2.xml" Type="http://schemas.openxmlformats.org/officeDocument/2006/relationships/slide"/><Relationship Id="rId56" Target="slides/slide3.xml" Type="http://schemas.openxmlformats.org/officeDocument/2006/relationships/slide"/><Relationship Id="rId57" Target="slides/slide4.xml" Type="http://schemas.openxmlformats.org/officeDocument/2006/relationships/slide"/><Relationship Id="rId58" Target="slides/slide5.xml" Type="http://schemas.openxmlformats.org/officeDocument/2006/relationships/slide"/><Relationship Id="rId59" Target="slides/slide6.xml" Type="http://schemas.openxmlformats.org/officeDocument/2006/relationships/slide"/><Relationship Id="rId6" Target="fonts/font6.fntdata" Type="http://schemas.openxmlformats.org/officeDocument/2006/relationships/font"/><Relationship Id="rId60" Target="slides/slide7.xml" Type="http://schemas.openxmlformats.org/officeDocument/2006/relationships/slide"/><Relationship Id="rId61" Target="slides/slide8.xml" Type="http://schemas.openxmlformats.org/officeDocument/2006/relationships/slide"/><Relationship Id="rId62" Target="slides/slide9.xml" Type="http://schemas.openxmlformats.org/officeDocument/2006/relationships/slide"/><Relationship Id="rId63" Target="slides/slide10.xml" Type="http://schemas.openxmlformats.org/officeDocument/2006/relationships/slide"/><Relationship Id="rId64" Target="slides/slide11.xml" Type="http://schemas.openxmlformats.org/officeDocument/2006/relationships/slide"/><Relationship Id="rId65" Target="slides/slide12.xml" Type="http://schemas.openxmlformats.org/officeDocument/2006/relationships/slide"/><Relationship Id="rId66" Target="slides/slide13.xml" Type="http://schemas.openxmlformats.org/officeDocument/2006/relationships/slide"/><Relationship Id="rId67" Target="slides/slide14.xml" Type="http://schemas.openxmlformats.org/officeDocument/2006/relationships/slide"/><Relationship Id="rId68" Target="slides/slide15.xml" Type="http://schemas.openxmlformats.org/officeDocument/2006/relationships/slide"/><Relationship Id="rId69" Target="slides/slide16.xml" Type="http://schemas.openxmlformats.org/officeDocument/2006/relationships/slide"/><Relationship Id="rId7" Target="fonts/font7.fntdata" Type="http://schemas.openxmlformats.org/officeDocument/2006/relationships/font"/><Relationship Id="rId70" Target="slides/slide17.xml" Type="http://schemas.openxmlformats.org/officeDocument/2006/relationships/slide"/><Relationship Id="rId71" Target="slides/slide18.xml" Type="http://schemas.openxmlformats.org/officeDocument/2006/relationships/slide"/><Relationship Id="rId72" Target="slides/slide19.xml" Type="http://schemas.openxmlformats.org/officeDocument/2006/relationships/slide"/><Relationship Id="rId73" Target="slides/slide20.xml" Type="http://schemas.openxmlformats.org/officeDocument/2006/relationships/slide"/><Relationship Id="rId74" Target="slides/slide21.xml" Type="http://schemas.openxmlformats.org/officeDocument/2006/relationships/slide"/><Relationship Id="rId75" Target="slides/slide22.xml" Type="http://schemas.openxmlformats.org/officeDocument/2006/relationships/slide"/><Relationship Id="rId76" Target="slides/slide23.xml" Type="http://schemas.openxmlformats.org/officeDocument/2006/relationships/slide"/><Relationship Id="rId77" Target="slides/slide24.xml" Type="http://schemas.openxmlformats.org/officeDocument/2006/relationships/slide"/><Relationship Id="rId78" Target="slides/slide25.xml" Type="http://schemas.openxmlformats.org/officeDocument/2006/relationships/slide"/><Relationship Id="rId79" Target="slides/slide26.xml" Type="http://schemas.openxmlformats.org/officeDocument/2006/relationships/slide"/><Relationship Id="rId8" Target="fonts/font8.fntdata" Type="http://schemas.openxmlformats.org/officeDocument/2006/relationships/font"/><Relationship Id="rId80" Target="slides/slide27.xml" Type="http://schemas.openxmlformats.org/officeDocument/2006/relationships/slide"/><Relationship Id="rId81" Target="slides/slide28.xml" Type="http://schemas.openxmlformats.org/officeDocument/2006/relationships/slide"/><Relationship Id="rId82" Target="slides/slide29.xml" Type="http://schemas.openxmlformats.org/officeDocument/2006/relationships/slide"/><Relationship Id="rId83" Target="slides/slide30.xml" Type="http://schemas.openxmlformats.org/officeDocument/2006/relationships/slide"/><Relationship Id="rId84" Target="slides/slide31.xml" Type="http://schemas.openxmlformats.org/officeDocument/2006/relationships/slide"/><Relationship Id="rId85" Target="slides/slide32.xml" Type="http://schemas.openxmlformats.org/officeDocument/2006/relationships/slide"/><Relationship Id="rId86" Target="slides/slide33.xml" Type="http://schemas.openxmlformats.org/officeDocument/2006/relationships/slide"/><Relationship Id="rId87" Target="slides/slide34.xml" Type="http://schemas.openxmlformats.org/officeDocument/2006/relationships/slide"/><Relationship Id="rId88" Target="slides/slide35.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2" Target="../media/image49.png" Type="http://schemas.openxmlformats.org/officeDocument/2006/relationships/image"/><Relationship Id="rId3" Target="../media/image50.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54.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55.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56.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57.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5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59.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60.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61.png" Type="http://schemas.openxmlformats.org/officeDocument/2006/relationships/image"/><Relationship Id="rId9" Target="../media/image62.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858233" y="-1087839"/>
            <a:ext cx="2163067" cy="3752955"/>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4586059">
            <a:off x="14245082" y="7207940"/>
            <a:ext cx="5730130" cy="4777205"/>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4239687">
            <a:off x="-1595429" y="-2842972"/>
            <a:ext cx="5248259" cy="5695590"/>
          </a:xfrm>
          <a:prstGeom prst="rect">
            <a:avLst/>
          </a:prstGeom>
        </p:spPr>
      </p:pic>
      <p:sp>
        <p:nvSpPr>
          <p:cNvPr name="TextBox 7" id="7"/>
          <p:cNvSpPr txBox="true"/>
          <p:nvPr/>
        </p:nvSpPr>
        <p:spPr>
          <a:xfrm rot="0">
            <a:off x="2434186" y="1481146"/>
            <a:ext cx="13419628" cy="679450"/>
          </a:xfrm>
          <a:prstGeom prst="rect">
            <a:avLst/>
          </a:prstGeom>
        </p:spPr>
        <p:txBody>
          <a:bodyPr anchor="t" rtlCol="false" tIns="0" lIns="0" bIns="0" rIns="0">
            <a:spAutoFit/>
          </a:bodyPr>
          <a:lstStyle/>
          <a:p>
            <a:pPr algn="ctr">
              <a:lnSpc>
                <a:spcPts val="5599"/>
              </a:lnSpc>
            </a:pPr>
            <a:r>
              <a:rPr lang="en-US" sz="3999">
                <a:solidFill>
                  <a:srgbClr val="000000"/>
                </a:solidFill>
                <a:latin typeface="Roboto"/>
              </a:rPr>
              <a:t>PBL 4: Dự án hệ điều hành và mạng máy tính</a:t>
            </a:r>
          </a:p>
        </p:txBody>
      </p:sp>
      <p:sp>
        <p:nvSpPr>
          <p:cNvPr name="TextBox 8" id="8"/>
          <p:cNvSpPr txBox="true"/>
          <p:nvPr/>
        </p:nvSpPr>
        <p:spPr>
          <a:xfrm rot="0">
            <a:off x="4953694" y="8553450"/>
            <a:ext cx="8380613" cy="476250"/>
          </a:xfrm>
          <a:prstGeom prst="rect">
            <a:avLst/>
          </a:prstGeom>
        </p:spPr>
        <p:txBody>
          <a:bodyPr anchor="t" rtlCol="false" tIns="0" lIns="0" bIns="0" rIns="0">
            <a:spAutoFit/>
          </a:bodyPr>
          <a:lstStyle/>
          <a:p>
            <a:pPr algn="ctr">
              <a:lnSpc>
                <a:spcPts val="3600"/>
              </a:lnSpc>
            </a:pPr>
            <a:r>
              <a:rPr lang="en-US" sz="3000">
                <a:solidFill>
                  <a:srgbClr val="000000"/>
                </a:solidFill>
                <a:latin typeface="Roboto"/>
              </a:rPr>
              <a:t>Giảng viên hướng dẫn: ThS. Nguyễn Thế Xuân Ly</a:t>
            </a:r>
          </a:p>
        </p:txBody>
      </p:sp>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60416" y="7362720"/>
            <a:ext cx="4044858" cy="2419560"/>
          </a:xfrm>
          <a:prstGeom prst="rect">
            <a:avLst/>
          </a:prstGeom>
        </p:spPr>
      </p:pic>
      <p:sp>
        <p:nvSpPr>
          <p:cNvPr name="TextBox 10" id="10"/>
          <p:cNvSpPr txBox="true"/>
          <p:nvPr/>
        </p:nvSpPr>
        <p:spPr>
          <a:xfrm rot="0">
            <a:off x="1588842" y="3543893"/>
            <a:ext cx="15110316" cy="2787649"/>
          </a:xfrm>
          <a:prstGeom prst="rect">
            <a:avLst/>
          </a:prstGeom>
        </p:spPr>
        <p:txBody>
          <a:bodyPr anchor="t" rtlCol="false" tIns="0" lIns="0" bIns="0" rIns="0">
            <a:spAutoFit/>
          </a:bodyPr>
          <a:lstStyle/>
          <a:p>
            <a:pPr algn="ctr">
              <a:lnSpc>
                <a:spcPts val="11200"/>
              </a:lnSpc>
            </a:pPr>
            <a:r>
              <a:rPr lang="en-US" sz="8000">
                <a:solidFill>
                  <a:srgbClr val="000000"/>
                </a:solidFill>
                <a:latin typeface="Amatic SC Bold"/>
              </a:rPr>
              <a:t>Đề tài: Tìm hiểu về hệ điều hành Window</a:t>
            </a:r>
          </a:p>
          <a:p>
            <a:pPr algn="ctr">
              <a:lnSpc>
                <a:spcPts val="11200"/>
              </a:lnSpc>
            </a:pPr>
            <a:r>
              <a:rPr lang="en-US" sz="8000">
                <a:solidFill>
                  <a:srgbClr val="000000"/>
                </a:solidFill>
                <a:latin typeface="Amatic SC Bold"/>
              </a:rPr>
              <a:t>và xây dựng ứng dụng tăng tốc tải về</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1BA"/>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921503" y="-393211"/>
            <a:ext cx="6147254" cy="2078889"/>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499379">
            <a:off x="15160484" y="-716091"/>
            <a:ext cx="4554351" cy="3878789"/>
          </a:xfrm>
          <a:prstGeom prst="rect">
            <a:avLst/>
          </a:prstGeom>
        </p:spPr>
      </p:pic>
      <p:grpSp>
        <p:nvGrpSpPr>
          <p:cNvPr name="Group 6" id="6"/>
          <p:cNvGrpSpPr/>
          <p:nvPr/>
        </p:nvGrpSpPr>
        <p:grpSpPr>
          <a:xfrm rot="0">
            <a:off x="1978314" y="3506120"/>
            <a:ext cx="14331372" cy="4886142"/>
            <a:chOff x="0" y="0"/>
            <a:chExt cx="36199499" cy="12341868"/>
          </a:xfrm>
        </p:grpSpPr>
        <p:sp>
          <p:nvSpPr>
            <p:cNvPr name="Freeform 7" id="7"/>
            <p:cNvSpPr/>
            <p:nvPr/>
          </p:nvSpPr>
          <p:spPr>
            <a:xfrm>
              <a:off x="0" y="0"/>
              <a:ext cx="36199499" cy="12341868"/>
            </a:xfrm>
            <a:custGeom>
              <a:avLst/>
              <a:gdLst/>
              <a:ahLst/>
              <a:cxnLst/>
              <a:rect r="r" b="b" t="t" l="l"/>
              <a:pathLst>
                <a:path h="12341868" w="36199499">
                  <a:moveTo>
                    <a:pt x="35894699" y="0"/>
                  </a:moveTo>
                  <a:lnTo>
                    <a:pt x="304800" y="0"/>
                  </a:lnTo>
                  <a:cubicBezTo>
                    <a:pt x="135890" y="0"/>
                    <a:pt x="0" y="135890"/>
                    <a:pt x="0" y="304800"/>
                  </a:cubicBezTo>
                  <a:lnTo>
                    <a:pt x="0" y="12037068"/>
                  </a:lnTo>
                  <a:cubicBezTo>
                    <a:pt x="0" y="12205977"/>
                    <a:pt x="135890" y="12341868"/>
                    <a:pt x="304800" y="12341868"/>
                  </a:cubicBezTo>
                  <a:lnTo>
                    <a:pt x="35894699" y="12341868"/>
                  </a:lnTo>
                  <a:cubicBezTo>
                    <a:pt x="36063610" y="12341868"/>
                    <a:pt x="36199499" y="12205977"/>
                    <a:pt x="36199499" y="12037068"/>
                  </a:cubicBezTo>
                  <a:lnTo>
                    <a:pt x="36199499" y="304800"/>
                  </a:lnTo>
                  <a:cubicBezTo>
                    <a:pt x="36199499" y="135890"/>
                    <a:pt x="36063610" y="0"/>
                    <a:pt x="35894699" y="0"/>
                  </a:cubicBezTo>
                  <a:close/>
                </a:path>
              </a:pathLst>
            </a:custGeom>
            <a:solidFill>
              <a:srgbClr val="F1D1C7"/>
            </a:solidFill>
          </p:spPr>
        </p:sp>
      </p:grpSp>
      <p:pic>
        <p:nvPicPr>
          <p:cNvPr name="Picture 8" id="8"/>
          <p:cNvPicPr>
            <a:picLocks noChangeAspect="true"/>
          </p:cNvPicPr>
          <p:nvPr/>
        </p:nvPicPr>
        <p:blipFill>
          <a:blip r:embed="rId6"/>
          <a:srcRect l="0" t="0" r="0" b="0"/>
          <a:stretch>
            <a:fillRect/>
          </a:stretch>
        </p:blipFill>
        <p:spPr>
          <a:xfrm flipH="false" flipV="false" rot="0">
            <a:off x="2878692" y="4304548"/>
            <a:ext cx="12530617" cy="3289287"/>
          </a:xfrm>
          <a:prstGeom prst="rect">
            <a:avLst/>
          </a:prstGeom>
        </p:spPr>
      </p:pic>
      <p:sp>
        <p:nvSpPr>
          <p:cNvPr name="TextBox 9" id="9"/>
          <p:cNvSpPr txBox="true"/>
          <p:nvPr/>
        </p:nvSpPr>
        <p:spPr>
          <a:xfrm rot="0">
            <a:off x="1521236" y="1676154"/>
            <a:ext cx="9863904" cy="771525"/>
          </a:xfrm>
          <a:prstGeom prst="rect">
            <a:avLst/>
          </a:prstGeom>
        </p:spPr>
        <p:txBody>
          <a:bodyPr anchor="t" rtlCol="false" tIns="0" lIns="0" bIns="0" rIns="0">
            <a:spAutoFit/>
          </a:bodyPr>
          <a:lstStyle/>
          <a:p>
            <a:pPr>
              <a:lnSpc>
                <a:spcPts val="6000"/>
              </a:lnSpc>
            </a:pPr>
            <a:r>
              <a:rPr lang="en-US" sz="5000">
                <a:solidFill>
                  <a:srgbClr val="000000"/>
                </a:solidFill>
                <a:latin typeface="Clear Sans Regular Bold"/>
              </a:rPr>
              <a:t>2.2. Giải pháp</a:t>
            </a:r>
          </a:p>
        </p:txBody>
      </p:sp>
      <p:sp>
        <p:nvSpPr>
          <p:cNvPr name="TextBox 10" id="10"/>
          <p:cNvSpPr txBox="true"/>
          <p:nvPr/>
        </p:nvSpPr>
        <p:spPr>
          <a:xfrm rot="0">
            <a:off x="1521236" y="2607324"/>
            <a:ext cx="9863904" cy="533400"/>
          </a:xfrm>
          <a:prstGeom prst="rect">
            <a:avLst/>
          </a:prstGeom>
        </p:spPr>
        <p:txBody>
          <a:bodyPr anchor="t" rtlCol="false" tIns="0" lIns="0" bIns="0" rIns="0">
            <a:spAutoFit/>
          </a:bodyPr>
          <a:lstStyle/>
          <a:p>
            <a:pPr>
              <a:lnSpc>
                <a:spcPts val="4200"/>
              </a:lnSpc>
            </a:pPr>
            <a:r>
              <a:rPr lang="en-US" sz="3500">
                <a:solidFill>
                  <a:srgbClr val="000000"/>
                </a:solidFill>
                <a:latin typeface="Muli Bold"/>
              </a:rPr>
              <a:t>a. Ý tưởng tăng tốc</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1BA"/>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921503" y="-393211"/>
            <a:ext cx="6147254" cy="2078889"/>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499379">
            <a:off x="15160484" y="-716091"/>
            <a:ext cx="4554351" cy="3878789"/>
          </a:xfrm>
          <a:prstGeom prst="rect">
            <a:avLst/>
          </a:prstGeom>
        </p:spPr>
      </p:pic>
      <p:grpSp>
        <p:nvGrpSpPr>
          <p:cNvPr name="Group 6" id="6"/>
          <p:cNvGrpSpPr/>
          <p:nvPr/>
        </p:nvGrpSpPr>
        <p:grpSpPr>
          <a:xfrm rot="0">
            <a:off x="1978314" y="3553692"/>
            <a:ext cx="14331372" cy="4886142"/>
            <a:chOff x="0" y="0"/>
            <a:chExt cx="36199499" cy="12341868"/>
          </a:xfrm>
        </p:grpSpPr>
        <p:sp>
          <p:nvSpPr>
            <p:cNvPr name="Freeform 7" id="7"/>
            <p:cNvSpPr/>
            <p:nvPr/>
          </p:nvSpPr>
          <p:spPr>
            <a:xfrm>
              <a:off x="0" y="0"/>
              <a:ext cx="36199499" cy="12341868"/>
            </a:xfrm>
            <a:custGeom>
              <a:avLst/>
              <a:gdLst/>
              <a:ahLst/>
              <a:cxnLst/>
              <a:rect r="r" b="b" t="t" l="l"/>
              <a:pathLst>
                <a:path h="12341868" w="36199499">
                  <a:moveTo>
                    <a:pt x="35894699" y="0"/>
                  </a:moveTo>
                  <a:lnTo>
                    <a:pt x="304800" y="0"/>
                  </a:lnTo>
                  <a:cubicBezTo>
                    <a:pt x="135890" y="0"/>
                    <a:pt x="0" y="135890"/>
                    <a:pt x="0" y="304800"/>
                  </a:cubicBezTo>
                  <a:lnTo>
                    <a:pt x="0" y="12037068"/>
                  </a:lnTo>
                  <a:cubicBezTo>
                    <a:pt x="0" y="12205977"/>
                    <a:pt x="135890" y="12341868"/>
                    <a:pt x="304800" y="12341868"/>
                  </a:cubicBezTo>
                  <a:lnTo>
                    <a:pt x="35894699" y="12341868"/>
                  </a:lnTo>
                  <a:cubicBezTo>
                    <a:pt x="36063610" y="12341868"/>
                    <a:pt x="36199499" y="12205977"/>
                    <a:pt x="36199499" y="12037068"/>
                  </a:cubicBezTo>
                  <a:lnTo>
                    <a:pt x="36199499" y="304800"/>
                  </a:lnTo>
                  <a:cubicBezTo>
                    <a:pt x="36199499" y="135890"/>
                    <a:pt x="36063610" y="0"/>
                    <a:pt x="35894699" y="0"/>
                  </a:cubicBezTo>
                  <a:close/>
                </a:path>
              </a:pathLst>
            </a:custGeom>
            <a:solidFill>
              <a:srgbClr val="F1D1C7"/>
            </a:solidFill>
          </p:spPr>
        </p:sp>
      </p:grpSp>
      <p:pic>
        <p:nvPicPr>
          <p:cNvPr name="Picture 8" id="8"/>
          <p:cNvPicPr>
            <a:picLocks noChangeAspect="true"/>
          </p:cNvPicPr>
          <p:nvPr/>
        </p:nvPicPr>
        <p:blipFill>
          <a:blip r:embed="rId6"/>
          <a:srcRect l="0" t="0" r="0" b="0"/>
          <a:stretch>
            <a:fillRect/>
          </a:stretch>
        </p:blipFill>
        <p:spPr>
          <a:xfrm flipH="false" flipV="false" rot="0">
            <a:off x="3128944" y="5673007"/>
            <a:ext cx="12030112" cy="647513"/>
          </a:xfrm>
          <a:prstGeom prst="rect">
            <a:avLst/>
          </a:prstGeom>
        </p:spPr>
      </p:pic>
      <p:sp>
        <p:nvSpPr>
          <p:cNvPr name="TextBox 9" id="9"/>
          <p:cNvSpPr txBox="true"/>
          <p:nvPr/>
        </p:nvSpPr>
        <p:spPr>
          <a:xfrm rot="0">
            <a:off x="1521236" y="1676154"/>
            <a:ext cx="9863904" cy="771525"/>
          </a:xfrm>
          <a:prstGeom prst="rect">
            <a:avLst/>
          </a:prstGeom>
        </p:spPr>
        <p:txBody>
          <a:bodyPr anchor="t" rtlCol="false" tIns="0" lIns="0" bIns="0" rIns="0">
            <a:spAutoFit/>
          </a:bodyPr>
          <a:lstStyle/>
          <a:p>
            <a:pPr>
              <a:lnSpc>
                <a:spcPts val="6000"/>
              </a:lnSpc>
            </a:pPr>
            <a:r>
              <a:rPr lang="en-US" sz="5000">
                <a:solidFill>
                  <a:srgbClr val="000000"/>
                </a:solidFill>
                <a:latin typeface="Clear Sans Regular Bold"/>
              </a:rPr>
              <a:t>2.2. Giải pháp</a:t>
            </a:r>
          </a:p>
        </p:txBody>
      </p:sp>
      <p:sp>
        <p:nvSpPr>
          <p:cNvPr name="TextBox 10" id="10"/>
          <p:cNvSpPr txBox="true"/>
          <p:nvPr/>
        </p:nvSpPr>
        <p:spPr>
          <a:xfrm rot="0">
            <a:off x="2491332" y="4189871"/>
            <a:ext cx="9364413" cy="914092"/>
          </a:xfrm>
          <a:prstGeom prst="rect">
            <a:avLst/>
          </a:prstGeom>
        </p:spPr>
        <p:txBody>
          <a:bodyPr anchor="t" rtlCol="false" tIns="0" lIns="0" bIns="0" rIns="0">
            <a:spAutoFit/>
          </a:bodyPr>
          <a:lstStyle/>
          <a:p>
            <a:pPr algn="ctr" marL="602872" indent="-301436" lvl="1">
              <a:lnSpc>
                <a:spcPts val="3630"/>
              </a:lnSpc>
              <a:buFont typeface="Arial"/>
              <a:buChar char="•"/>
            </a:pPr>
            <a:r>
              <a:rPr lang="en-US" sz="2792">
                <a:solidFill>
                  <a:srgbClr val="000000"/>
                </a:solidFill>
                <a:latin typeface="Clear Sans Regular Bold"/>
              </a:rPr>
              <a:t>Mỗi luồng sẽ kết nối tới sẽ server (dùng đối tượng URLConnection) và yêu cầu phân đoạn file tương ứng </a:t>
            </a:r>
          </a:p>
        </p:txBody>
      </p:sp>
      <p:sp>
        <p:nvSpPr>
          <p:cNvPr name="TextBox 11" id="11"/>
          <p:cNvSpPr txBox="true"/>
          <p:nvPr/>
        </p:nvSpPr>
        <p:spPr>
          <a:xfrm rot="0">
            <a:off x="1521236" y="2607324"/>
            <a:ext cx="9863904" cy="533400"/>
          </a:xfrm>
          <a:prstGeom prst="rect">
            <a:avLst/>
          </a:prstGeom>
        </p:spPr>
        <p:txBody>
          <a:bodyPr anchor="t" rtlCol="false" tIns="0" lIns="0" bIns="0" rIns="0">
            <a:spAutoFit/>
          </a:bodyPr>
          <a:lstStyle/>
          <a:p>
            <a:pPr>
              <a:lnSpc>
                <a:spcPts val="4200"/>
              </a:lnSpc>
            </a:pPr>
            <a:r>
              <a:rPr lang="en-US" sz="3500">
                <a:solidFill>
                  <a:srgbClr val="000000"/>
                </a:solidFill>
                <a:latin typeface="Muli Bold"/>
              </a:rPr>
              <a:t>a. Ý tưởng tăng tốc</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1BA"/>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921503" y="-393211"/>
            <a:ext cx="6147254" cy="2078889"/>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499379">
            <a:off x="15160484" y="-716091"/>
            <a:ext cx="4554351" cy="3878789"/>
          </a:xfrm>
          <a:prstGeom prst="rect">
            <a:avLst/>
          </a:prstGeom>
        </p:spPr>
      </p:pic>
      <p:grpSp>
        <p:nvGrpSpPr>
          <p:cNvPr name="Group 6" id="6"/>
          <p:cNvGrpSpPr/>
          <p:nvPr/>
        </p:nvGrpSpPr>
        <p:grpSpPr>
          <a:xfrm rot="0">
            <a:off x="1978314" y="3525170"/>
            <a:ext cx="14331372" cy="4886142"/>
            <a:chOff x="0" y="0"/>
            <a:chExt cx="36199499" cy="12341868"/>
          </a:xfrm>
        </p:grpSpPr>
        <p:sp>
          <p:nvSpPr>
            <p:cNvPr name="Freeform 7" id="7"/>
            <p:cNvSpPr/>
            <p:nvPr/>
          </p:nvSpPr>
          <p:spPr>
            <a:xfrm>
              <a:off x="0" y="0"/>
              <a:ext cx="36199499" cy="12341868"/>
            </a:xfrm>
            <a:custGeom>
              <a:avLst/>
              <a:gdLst/>
              <a:ahLst/>
              <a:cxnLst/>
              <a:rect r="r" b="b" t="t" l="l"/>
              <a:pathLst>
                <a:path h="12341868" w="36199499">
                  <a:moveTo>
                    <a:pt x="35894699" y="0"/>
                  </a:moveTo>
                  <a:lnTo>
                    <a:pt x="304800" y="0"/>
                  </a:lnTo>
                  <a:cubicBezTo>
                    <a:pt x="135890" y="0"/>
                    <a:pt x="0" y="135890"/>
                    <a:pt x="0" y="304800"/>
                  </a:cubicBezTo>
                  <a:lnTo>
                    <a:pt x="0" y="12037068"/>
                  </a:lnTo>
                  <a:cubicBezTo>
                    <a:pt x="0" y="12205977"/>
                    <a:pt x="135890" y="12341868"/>
                    <a:pt x="304800" y="12341868"/>
                  </a:cubicBezTo>
                  <a:lnTo>
                    <a:pt x="35894699" y="12341868"/>
                  </a:lnTo>
                  <a:cubicBezTo>
                    <a:pt x="36063610" y="12341868"/>
                    <a:pt x="36199499" y="12205977"/>
                    <a:pt x="36199499" y="12037068"/>
                  </a:cubicBezTo>
                  <a:lnTo>
                    <a:pt x="36199499" y="304800"/>
                  </a:lnTo>
                  <a:cubicBezTo>
                    <a:pt x="36199499" y="135890"/>
                    <a:pt x="36063610" y="0"/>
                    <a:pt x="35894699" y="0"/>
                  </a:cubicBezTo>
                  <a:close/>
                </a:path>
              </a:pathLst>
            </a:custGeom>
            <a:solidFill>
              <a:srgbClr val="F1D1C7"/>
            </a:solidFill>
          </p:spPr>
        </p:sp>
      </p:grpSp>
      <p:sp>
        <p:nvSpPr>
          <p:cNvPr name="TextBox 8" id="8"/>
          <p:cNvSpPr txBox="true"/>
          <p:nvPr/>
        </p:nvSpPr>
        <p:spPr>
          <a:xfrm rot="0">
            <a:off x="1521236" y="1676154"/>
            <a:ext cx="9863904" cy="771525"/>
          </a:xfrm>
          <a:prstGeom prst="rect">
            <a:avLst/>
          </a:prstGeom>
        </p:spPr>
        <p:txBody>
          <a:bodyPr anchor="t" rtlCol="false" tIns="0" lIns="0" bIns="0" rIns="0">
            <a:spAutoFit/>
          </a:bodyPr>
          <a:lstStyle/>
          <a:p>
            <a:pPr>
              <a:lnSpc>
                <a:spcPts val="6000"/>
              </a:lnSpc>
            </a:pPr>
            <a:r>
              <a:rPr lang="en-US" sz="5000">
                <a:solidFill>
                  <a:srgbClr val="000000"/>
                </a:solidFill>
                <a:latin typeface="Clear Sans Regular Bold"/>
              </a:rPr>
              <a:t>2.2. Giải pháp</a:t>
            </a:r>
          </a:p>
        </p:txBody>
      </p:sp>
      <p:sp>
        <p:nvSpPr>
          <p:cNvPr name="TextBox 9" id="9"/>
          <p:cNvSpPr txBox="true"/>
          <p:nvPr/>
        </p:nvSpPr>
        <p:spPr>
          <a:xfrm rot="0">
            <a:off x="2503955" y="4157085"/>
            <a:ext cx="13280090" cy="2019300"/>
          </a:xfrm>
          <a:prstGeom prst="rect">
            <a:avLst/>
          </a:prstGeom>
        </p:spPr>
        <p:txBody>
          <a:bodyPr anchor="t" rtlCol="false" tIns="0" lIns="0" bIns="0" rIns="0">
            <a:spAutoFit/>
          </a:bodyPr>
          <a:lstStyle/>
          <a:p>
            <a:pPr algn="ctr" marL="723266" indent="-361633" lvl="1">
              <a:lnSpc>
                <a:spcPts val="4020"/>
              </a:lnSpc>
              <a:buFont typeface="Arial"/>
              <a:buChar char="•"/>
            </a:pPr>
            <a:r>
              <a:rPr lang="en-US" sz="3350">
                <a:solidFill>
                  <a:srgbClr val="000000"/>
                </a:solidFill>
                <a:latin typeface="Clear Sans Regular"/>
              </a:rPr>
              <a:t>Để tránh xung đột làm tốn thời gian giữa các luồng khi sử dụng tài nguyên chung, mỗi luồng sẽ ghi vào 1 file riêng, khi các luồng đã hoàn thành việc tải thì ghép các file riêng đó lại với nhau </a:t>
            </a:r>
          </a:p>
          <a:p>
            <a:pPr algn="ctr">
              <a:lnSpc>
                <a:spcPts val="4020"/>
              </a:lnSpc>
            </a:pPr>
            <a:r>
              <a:rPr lang="en-US" sz="3350">
                <a:solidFill>
                  <a:srgbClr val="000000"/>
                </a:solidFill>
                <a:latin typeface="Clear Sans Regular"/>
              </a:rPr>
              <a:t>(đọc lần lượt từng file con theo đúng thứ tự và ghi vào file đích) </a:t>
            </a:r>
          </a:p>
        </p:txBody>
      </p:sp>
      <p:sp>
        <p:nvSpPr>
          <p:cNvPr name="TextBox 10" id="10"/>
          <p:cNvSpPr txBox="true"/>
          <p:nvPr/>
        </p:nvSpPr>
        <p:spPr>
          <a:xfrm rot="0">
            <a:off x="1521236" y="2607324"/>
            <a:ext cx="9863904" cy="533400"/>
          </a:xfrm>
          <a:prstGeom prst="rect">
            <a:avLst/>
          </a:prstGeom>
        </p:spPr>
        <p:txBody>
          <a:bodyPr anchor="t" rtlCol="false" tIns="0" lIns="0" bIns="0" rIns="0">
            <a:spAutoFit/>
          </a:bodyPr>
          <a:lstStyle/>
          <a:p>
            <a:pPr>
              <a:lnSpc>
                <a:spcPts val="4200"/>
              </a:lnSpc>
            </a:pPr>
            <a:r>
              <a:rPr lang="en-US" sz="3500">
                <a:solidFill>
                  <a:srgbClr val="000000"/>
                </a:solidFill>
                <a:latin typeface="Muli Bold"/>
              </a:rPr>
              <a:t>a. Ý tưởng tăng tốc</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9906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1BA"/>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921503" y="-393211"/>
            <a:ext cx="6147254" cy="2078889"/>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499379">
            <a:off x="15160484" y="-716091"/>
            <a:ext cx="4554351" cy="3878789"/>
          </a:xfrm>
          <a:prstGeom prst="rect">
            <a:avLst/>
          </a:prstGeom>
        </p:spPr>
      </p:pic>
      <p:grpSp>
        <p:nvGrpSpPr>
          <p:cNvPr name="Group 6" id="6"/>
          <p:cNvGrpSpPr/>
          <p:nvPr/>
        </p:nvGrpSpPr>
        <p:grpSpPr>
          <a:xfrm rot="0">
            <a:off x="1940214" y="3521724"/>
            <a:ext cx="14331372" cy="4886142"/>
            <a:chOff x="0" y="0"/>
            <a:chExt cx="36199499" cy="12341868"/>
          </a:xfrm>
        </p:grpSpPr>
        <p:sp>
          <p:nvSpPr>
            <p:cNvPr name="Freeform 7" id="7"/>
            <p:cNvSpPr/>
            <p:nvPr/>
          </p:nvSpPr>
          <p:spPr>
            <a:xfrm>
              <a:off x="0" y="0"/>
              <a:ext cx="36199499" cy="12341868"/>
            </a:xfrm>
            <a:custGeom>
              <a:avLst/>
              <a:gdLst/>
              <a:ahLst/>
              <a:cxnLst/>
              <a:rect r="r" b="b" t="t" l="l"/>
              <a:pathLst>
                <a:path h="12341868" w="36199499">
                  <a:moveTo>
                    <a:pt x="35894699" y="0"/>
                  </a:moveTo>
                  <a:lnTo>
                    <a:pt x="304800" y="0"/>
                  </a:lnTo>
                  <a:cubicBezTo>
                    <a:pt x="135890" y="0"/>
                    <a:pt x="0" y="135890"/>
                    <a:pt x="0" y="304800"/>
                  </a:cubicBezTo>
                  <a:lnTo>
                    <a:pt x="0" y="12037068"/>
                  </a:lnTo>
                  <a:cubicBezTo>
                    <a:pt x="0" y="12205977"/>
                    <a:pt x="135890" y="12341868"/>
                    <a:pt x="304800" y="12341868"/>
                  </a:cubicBezTo>
                  <a:lnTo>
                    <a:pt x="35894699" y="12341868"/>
                  </a:lnTo>
                  <a:cubicBezTo>
                    <a:pt x="36063610" y="12341868"/>
                    <a:pt x="36199499" y="12205977"/>
                    <a:pt x="36199499" y="12037068"/>
                  </a:cubicBezTo>
                  <a:lnTo>
                    <a:pt x="36199499" y="304800"/>
                  </a:lnTo>
                  <a:cubicBezTo>
                    <a:pt x="36199499" y="135890"/>
                    <a:pt x="36063610" y="0"/>
                    <a:pt x="35894699" y="0"/>
                  </a:cubicBezTo>
                  <a:close/>
                </a:path>
              </a:pathLst>
            </a:custGeom>
            <a:solidFill>
              <a:srgbClr val="F1D1C7"/>
            </a:solidFill>
          </p:spPr>
        </p:sp>
      </p:grpSp>
      <p:sp>
        <p:nvSpPr>
          <p:cNvPr name="TextBox 8" id="8"/>
          <p:cNvSpPr txBox="true"/>
          <p:nvPr/>
        </p:nvSpPr>
        <p:spPr>
          <a:xfrm rot="0">
            <a:off x="2670240" y="3642600"/>
            <a:ext cx="12440874" cy="3533775"/>
          </a:xfrm>
          <a:prstGeom prst="rect">
            <a:avLst/>
          </a:prstGeom>
        </p:spPr>
        <p:txBody>
          <a:bodyPr anchor="t" rtlCol="false" tIns="0" lIns="0" bIns="0" rIns="0">
            <a:spAutoFit/>
          </a:bodyPr>
          <a:lstStyle/>
          <a:p>
            <a:pPr>
              <a:lnSpc>
                <a:spcPts val="4016"/>
              </a:lnSpc>
            </a:pPr>
          </a:p>
          <a:p>
            <a:pPr>
              <a:lnSpc>
                <a:spcPts val="4016"/>
              </a:lnSpc>
            </a:pPr>
            <a:r>
              <a:rPr lang="en-US" sz="3346">
                <a:solidFill>
                  <a:srgbClr val="000000"/>
                </a:solidFill>
                <a:latin typeface="Clear Sans Regular"/>
              </a:rPr>
              <a:t>+ TH2: Server không trả về chiều dài: </a:t>
            </a:r>
          </a:p>
          <a:p>
            <a:pPr marL="722563" indent="-361281" lvl="1">
              <a:lnSpc>
                <a:spcPts val="4016"/>
              </a:lnSpc>
              <a:buFont typeface="Arial"/>
              <a:buChar char="•"/>
            </a:pPr>
            <a:r>
              <a:rPr lang="en-US" sz="3346">
                <a:solidFill>
                  <a:srgbClr val="000000"/>
                </a:solidFill>
                <a:latin typeface="Clear Sans Regular"/>
              </a:rPr>
              <a:t>T</a:t>
            </a:r>
            <a:r>
              <a:rPr lang="en-US" sz="3346">
                <a:solidFill>
                  <a:srgbClr val="000000"/>
                </a:solidFill>
                <a:latin typeface="Clear Sans Regular"/>
              </a:rPr>
              <a:t>ải file thông thường (tải bằng 1 luồng đơn). </a:t>
            </a:r>
          </a:p>
          <a:p>
            <a:pPr marL="722563" indent="-361281" lvl="1">
              <a:lnSpc>
                <a:spcPts val="4016"/>
              </a:lnSpc>
              <a:buFont typeface="Arial"/>
              <a:buChar char="•"/>
            </a:pPr>
            <a:r>
              <a:rPr lang="en-US" sz="3346">
                <a:solidFill>
                  <a:srgbClr val="000000"/>
                </a:solidFill>
                <a:latin typeface="Clear Sans Regular"/>
              </a:rPr>
              <a:t>Sau khi file hoàn thành thì ta sẽ có được chiều dài file, dùng chiều dài này để thực hiện tải đa luồng cho những lần tải sau) </a:t>
            </a:r>
          </a:p>
          <a:p>
            <a:pPr>
              <a:lnSpc>
                <a:spcPts val="4016"/>
              </a:lnSpc>
            </a:pPr>
          </a:p>
        </p:txBody>
      </p:sp>
      <p:sp>
        <p:nvSpPr>
          <p:cNvPr name="TextBox 9" id="9"/>
          <p:cNvSpPr txBox="true"/>
          <p:nvPr/>
        </p:nvSpPr>
        <p:spPr>
          <a:xfrm rot="0">
            <a:off x="1521236" y="1676154"/>
            <a:ext cx="9863904" cy="771525"/>
          </a:xfrm>
          <a:prstGeom prst="rect">
            <a:avLst/>
          </a:prstGeom>
        </p:spPr>
        <p:txBody>
          <a:bodyPr anchor="t" rtlCol="false" tIns="0" lIns="0" bIns="0" rIns="0">
            <a:spAutoFit/>
          </a:bodyPr>
          <a:lstStyle/>
          <a:p>
            <a:pPr>
              <a:lnSpc>
                <a:spcPts val="6000"/>
              </a:lnSpc>
            </a:pPr>
            <a:r>
              <a:rPr lang="en-US" sz="5000">
                <a:solidFill>
                  <a:srgbClr val="000000"/>
                </a:solidFill>
                <a:latin typeface="Clear Sans Regular Bold"/>
              </a:rPr>
              <a:t>2.2. Giải pháp</a:t>
            </a:r>
          </a:p>
        </p:txBody>
      </p:sp>
      <p:sp>
        <p:nvSpPr>
          <p:cNvPr name="TextBox 10" id="10"/>
          <p:cNvSpPr txBox="true"/>
          <p:nvPr/>
        </p:nvSpPr>
        <p:spPr>
          <a:xfrm rot="0">
            <a:off x="1521236" y="2607324"/>
            <a:ext cx="9863904" cy="533400"/>
          </a:xfrm>
          <a:prstGeom prst="rect">
            <a:avLst/>
          </a:prstGeom>
        </p:spPr>
        <p:txBody>
          <a:bodyPr anchor="t" rtlCol="false" tIns="0" lIns="0" bIns="0" rIns="0">
            <a:spAutoFit/>
          </a:bodyPr>
          <a:lstStyle/>
          <a:p>
            <a:pPr>
              <a:lnSpc>
                <a:spcPts val="4200"/>
              </a:lnSpc>
            </a:pPr>
            <a:r>
              <a:rPr lang="en-US" sz="3500">
                <a:solidFill>
                  <a:srgbClr val="000000"/>
                </a:solidFill>
                <a:latin typeface="Muli Bold"/>
              </a:rPr>
              <a:t>a. Ý tưởng tăng tốc</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9906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1BA"/>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921503" y="-393211"/>
            <a:ext cx="6147254" cy="2078889"/>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499379">
            <a:off x="15160484" y="-716091"/>
            <a:ext cx="4554351" cy="3878789"/>
          </a:xfrm>
          <a:prstGeom prst="rect">
            <a:avLst/>
          </a:prstGeom>
        </p:spPr>
      </p:pic>
      <p:grpSp>
        <p:nvGrpSpPr>
          <p:cNvPr name="Group 6" id="6"/>
          <p:cNvGrpSpPr/>
          <p:nvPr/>
        </p:nvGrpSpPr>
        <p:grpSpPr>
          <a:xfrm rot="0">
            <a:off x="1978314" y="3633075"/>
            <a:ext cx="14331372" cy="4886142"/>
            <a:chOff x="0" y="0"/>
            <a:chExt cx="36199499" cy="12341868"/>
          </a:xfrm>
        </p:grpSpPr>
        <p:sp>
          <p:nvSpPr>
            <p:cNvPr name="Freeform 7" id="7"/>
            <p:cNvSpPr/>
            <p:nvPr/>
          </p:nvSpPr>
          <p:spPr>
            <a:xfrm>
              <a:off x="0" y="0"/>
              <a:ext cx="36199499" cy="12341868"/>
            </a:xfrm>
            <a:custGeom>
              <a:avLst/>
              <a:gdLst/>
              <a:ahLst/>
              <a:cxnLst/>
              <a:rect r="r" b="b" t="t" l="l"/>
              <a:pathLst>
                <a:path h="12341868" w="36199499">
                  <a:moveTo>
                    <a:pt x="35894699" y="0"/>
                  </a:moveTo>
                  <a:lnTo>
                    <a:pt x="304800" y="0"/>
                  </a:lnTo>
                  <a:cubicBezTo>
                    <a:pt x="135890" y="0"/>
                    <a:pt x="0" y="135890"/>
                    <a:pt x="0" y="304800"/>
                  </a:cubicBezTo>
                  <a:lnTo>
                    <a:pt x="0" y="12037068"/>
                  </a:lnTo>
                  <a:cubicBezTo>
                    <a:pt x="0" y="12205977"/>
                    <a:pt x="135890" y="12341868"/>
                    <a:pt x="304800" y="12341868"/>
                  </a:cubicBezTo>
                  <a:lnTo>
                    <a:pt x="35894699" y="12341868"/>
                  </a:lnTo>
                  <a:cubicBezTo>
                    <a:pt x="36063610" y="12341868"/>
                    <a:pt x="36199499" y="12205977"/>
                    <a:pt x="36199499" y="12037068"/>
                  </a:cubicBezTo>
                  <a:lnTo>
                    <a:pt x="36199499" y="304800"/>
                  </a:lnTo>
                  <a:cubicBezTo>
                    <a:pt x="36199499" y="135890"/>
                    <a:pt x="36063610" y="0"/>
                    <a:pt x="35894699" y="0"/>
                  </a:cubicBezTo>
                  <a:close/>
                </a:path>
              </a:pathLst>
            </a:custGeom>
            <a:solidFill>
              <a:srgbClr val="F1D1C7"/>
            </a:solidFill>
          </p:spPr>
        </p:sp>
      </p:grpSp>
      <p:sp>
        <p:nvSpPr>
          <p:cNvPr name="TextBox 8" id="8"/>
          <p:cNvSpPr txBox="true"/>
          <p:nvPr/>
        </p:nvSpPr>
        <p:spPr>
          <a:xfrm rot="0">
            <a:off x="2351352" y="4157085"/>
            <a:ext cx="13509096" cy="3533775"/>
          </a:xfrm>
          <a:prstGeom prst="rect">
            <a:avLst/>
          </a:prstGeom>
        </p:spPr>
        <p:txBody>
          <a:bodyPr anchor="t" rtlCol="false" tIns="0" lIns="0" bIns="0" rIns="0">
            <a:spAutoFit/>
          </a:bodyPr>
          <a:lstStyle/>
          <a:p>
            <a:pPr marL="722563" indent="-361281" lvl="1">
              <a:lnSpc>
                <a:spcPts val="4016"/>
              </a:lnSpc>
              <a:buFont typeface="Arial"/>
              <a:buChar char="•"/>
            </a:pPr>
            <a:r>
              <a:rPr lang="en-US" sz="3346">
                <a:solidFill>
                  <a:srgbClr val="000000"/>
                </a:solidFill>
                <a:latin typeface="Clear Sans Regular Italics"/>
              </a:rPr>
              <a:t>Tạo không gian lưu trữ</a:t>
            </a:r>
            <a:r>
              <a:rPr lang="en-US" sz="3346">
                <a:solidFill>
                  <a:srgbClr val="000000"/>
                </a:solidFill>
                <a:latin typeface="Clear Sans Regular"/>
              </a:rPr>
              <a:t> </a:t>
            </a:r>
          </a:p>
          <a:p>
            <a:pPr>
              <a:lnSpc>
                <a:spcPts val="4016"/>
              </a:lnSpc>
            </a:pPr>
            <a:r>
              <a:rPr lang="en-US" sz="3346">
                <a:solidFill>
                  <a:srgbClr val="000000"/>
                </a:solidFill>
                <a:latin typeface="Clear Sans Regular"/>
              </a:rPr>
              <a:t>         - Chương trình có thư mục để lưu dữ liệu riêng (.mdm) trong thư mục user home </a:t>
            </a:r>
          </a:p>
          <a:p>
            <a:pPr>
              <a:lnSpc>
                <a:spcPts val="4016"/>
              </a:lnSpc>
            </a:pPr>
            <a:r>
              <a:rPr lang="en-US" sz="3346">
                <a:solidFill>
                  <a:srgbClr val="000000"/>
                </a:solidFill>
                <a:latin typeface="Clear Sans Regular"/>
              </a:rPr>
              <a:t>         - </a:t>
            </a:r>
            <a:r>
              <a:rPr lang="en-US" sz="3346">
                <a:solidFill>
                  <a:srgbClr val="000000"/>
                </a:solidFill>
                <a:latin typeface="Clear Sans Regular"/>
              </a:rPr>
              <a:t>Trong thư mục .mdm sẽ có các thư mục làm việc của các file (chưa hoàn thành tải) và một file download.tmp, trong thư mục làm việc của 1 file có chứa các file con và file lịch sử luồng </a:t>
            </a:r>
          </a:p>
          <a:p>
            <a:pPr>
              <a:lnSpc>
                <a:spcPts val="4016"/>
              </a:lnSpc>
            </a:pPr>
          </a:p>
        </p:txBody>
      </p:sp>
      <p:sp>
        <p:nvSpPr>
          <p:cNvPr name="TextBox 9" id="9"/>
          <p:cNvSpPr txBox="true"/>
          <p:nvPr/>
        </p:nvSpPr>
        <p:spPr>
          <a:xfrm rot="0">
            <a:off x="1521236" y="1676154"/>
            <a:ext cx="9863904" cy="771525"/>
          </a:xfrm>
          <a:prstGeom prst="rect">
            <a:avLst/>
          </a:prstGeom>
        </p:spPr>
        <p:txBody>
          <a:bodyPr anchor="t" rtlCol="false" tIns="0" lIns="0" bIns="0" rIns="0">
            <a:spAutoFit/>
          </a:bodyPr>
          <a:lstStyle/>
          <a:p>
            <a:pPr>
              <a:lnSpc>
                <a:spcPts val="6000"/>
              </a:lnSpc>
            </a:pPr>
            <a:r>
              <a:rPr lang="en-US" sz="5000">
                <a:solidFill>
                  <a:srgbClr val="000000"/>
                </a:solidFill>
                <a:latin typeface="Clear Sans Regular Bold"/>
              </a:rPr>
              <a:t>2.2. Giải pháp</a:t>
            </a:r>
          </a:p>
        </p:txBody>
      </p:sp>
      <p:sp>
        <p:nvSpPr>
          <p:cNvPr name="TextBox 10" id="10"/>
          <p:cNvSpPr txBox="true"/>
          <p:nvPr/>
        </p:nvSpPr>
        <p:spPr>
          <a:xfrm rot="0">
            <a:off x="1521236" y="2607324"/>
            <a:ext cx="9863904" cy="533400"/>
          </a:xfrm>
          <a:prstGeom prst="rect">
            <a:avLst/>
          </a:prstGeom>
        </p:spPr>
        <p:txBody>
          <a:bodyPr anchor="t" rtlCol="false" tIns="0" lIns="0" bIns="0" rIns="0">
            <a:spAutoFit/>
          </a:bodyPr>
          <a:lstStyle/>
          <a:p>
            <a:pPr>
              <a:lnSpc>
                <a:spcPts val="4200"/>
              </a:lnSpc>
            </a:pPr>
            <a:r>
              <a:rPr lang="en-US" sz="3500">
                <a:solidFill>
                  <a:srgbClr val="000000"/>
                </a:solidFill>
                <a:latin typeface="Muli Bold"/>
              </a:rPr>
              <a:t>b. Ý tưởng lưu tiến trình và khôi phục tải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9906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1BA"/>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921503" y="-393211"/>
            <a:ext cx="6147254" cy="2078889"/>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499379">
            <a:off x="15160484" y="-716091"/>
            <a:ext cx="4554351" cy="3878789"/>
          </a:xfrm>
          <a:prstGeom prst="rect">
            <a:avLst/>
          </a:prstGeom>
        </p:spPr>
      </p:pic>
      <p:grpSp>
        <p:nvGrpSpPr>
          <p:cNvPr name="Group 6" id="6"/>
          <p:cNvGrpSpPr/>
          <p:nvPr/>
        </p:nvGrpSpPr>
        <p:grpSpPr>
          <a:xfrm rot="0">
            <a:off x="9893715" y="2274259"/>
            <a:ext cx="5927255" cy="6824396"/>
            <a:chOff x="0" y="0"/>
            <a:chExt cx="32566217" cy="37495391"/>
          </a:xfrm>
        </p:grpSpPr>
        <p:sp>
          <p:nvSpPr>
            <p:cNvPr name="Freeform 7" id="7"/>
            <p:cNvSpPr/>
            <p:nvPr/>
          </p:nvSpPr>
          <p:spPr>
            <a:xfrm>
              <a:off x="0" y="0"/>
              <a:ext cx="32566217" cy="37495392"/>
            </a:xfrm>
            <a:custGeom>
              <a:avLst/>
              <a:gdLst/>
              <a:ahLst/>
              <a:cxnLst/>
              <a:rect r="r" b="b" t="t" l="l"/>
              <a:pathLst>
                <a:path h="37495392" w="32566217">
                  <a:moveTo>
                    <a:pt x="32261417" y="0"/>
                  </a:moveTo>
                  <a:lnTo>
                    <a:pt x="304800" y="0"/>
                  </a:lnTo>
                  <a:cubicBezTo>
                    <a:pt x="135890" y="0"/>
                    <a:pt x="0" y="135890"/>
                    <a:pt x="0" y="304800"/>
                  </a:cubicBezTo>
                  <a:lnTo>
                    <a:pt x="0" y="37190592"/>
                  </a:lnTo>
                  <a:cubicBezTo>
                    <a:pt x="0" y="37359503"/>
                    <a:pt x="135890" y="37495392"/>
                    <a:pt x="304800" y="37495392"/>
                  </a:cubicBezTo>
                  <a:lnTo>
                    <a:pt x="32261417" y="37495392"/>
                  </a:lnTo>
                  <a:cubicBezTo>
                    <a:pt x="32430327" y="37495392"/>
                    <a:pt x="32566217" y="37359503"/>
                    <a:pt x="32566217" y="37190592"/>
                  </a:cubicBezTo>
                  <a:lnTo>
                    <a:pt x="32566217" y="304800"/>
                  </a:lnTo>
                  <a:cubicBezTo>
                    <a:pt x="32566217" y="135890"/>
                    <a:pt x="32430327" y="0"/>
                    <a:pt x="32261417" y="0"/>
                  </a:cubicBezTo>
                  <a:close/>
                </a:path>
              </a:pathLst>
            </a:custGeom>
            <a:solidFill>
              <a:srgbClr val="F1D1C7"/>
            </a:solidFill>
          </p:spPr>
        </p:sp>
      </p:grpSp>
      <p:pic>
        <p:nvPicPr>
          <p:cNvPr name="Picture 8" id="8"/>
          <p:cNvPicPr>
            <a:picLocks noChangeAspect="true"/>
          </p:cNvPicPr>
          <p:nvPr/>
        </p:nvPicPr>
        <p:blipFill>
          <a:blip r:embed="rId6"/>
          <a:srcRect l="0" t="0" r="0" b="0"/>
          <a:stretch>
            <a:fillRect/>
          </a:stretch>
        </p:blipFill>
        <p:spPr>
          <a:xfrm flipH="false" flipV="false" rot="0">
            <a:off x="10659877" y="2645830"/>
            <a:ext cx="4394931" cy="5953774"/>
          </a:xfrm>
          <a:prstGeom prst="rect">
            <a:avLst/>
          </a:prstGeom>
        </p:spPr>
      </p:pic>
      <p:sp>
        <p:nvSpPr>
          <p:cNvPr name="TextBox 9" id="9"/>
          <p:cNvSpPr txBox="true"/>
          <p:nvPr/>
        </p:nvSpPr>
        <p:spPr>
          <a:xfrm rot="0">
            <a:off x="1521236" y="1676154"/>
            <a:ext cx="9863904" cy="771525"/>
          </a:xfrm>
          <a:prstGeom prst="rect">
            <a:avLst/>
          </a:prstGeom>
        </p:spPr>
        <p:txBody>
          <a:bodyPr anchor="t" rtlCol="false" tIns="0" lIns="0" bIns="0" rIns="0">
            <a:spAutoFit/>
          </a:bodyPr>
          <a:lstStyle/>
          <a:p>
            <a:pPr>
              <a:lnSpc>
                <a:spcPts val="6000"/>
              </a:lnSpc>
            </a:pPr>
            <a:r>
              <a:rPr lang="en-US" sz="5000">
                <a:solidFill>
                  <a:srgbClr val="000000"/>
                </a:solidFill>
                <a:latin typeface="Clear Sans Regular Bold"/>
              </a:rPr>
              <a:t>2.2. Giải pháp</a:t>
            </a:r>
          </a:p>
        </p:txBody>
      </p:sp>
      <p:sp>
        <p:nvSpPr>
          <p:cNvPr name="TextBox 10" id="10"/>
          <p:cNvSpPr txBox="true"/>
          <p:nvPr/>
        </p:nvSpPr>
        <p:spPr>
          <a:xfrm rot="0">
            <a:off x="1521236" y="2617255"/>
            <a:ext cx="7803762" cy="1066800"/>
          </a:xfrm>
          <a:prstGeom prst="rect">
            <a:avLst/>
          </a:prstGeom>
        </p:spPr>
        <p:txBody>
          <a:bodyPr anchor="t" rtlCol="false" tIns="0" lIns="0" bIns="0" rIns="0">
            <a:spAutoFit/>
          </a:bodyPr>
          <a:lstStyle/>
          <a:p>
            <a:pPr>
              <a:lnSpc>
                <a:spcPts val="4200"/>
              </a:lnSpc>
            </a:pPr>
            <a:r>
              <a:rPr lang="en-US" sz="3500">
                <a:solidFill>
                  <a:srgbClr val="000000"/>
                </a:solidFill>
                <a:latin typeface="Muli Bold"/>
              </a:rPr>
              <a:t>b. Ý tưởng lưu tiến trình và khôi phục tải</a:t>
            </a:r>
          </a:p>
        </p:txBody>
      </p:sp>
      <p:sp>
        <p:nvSpPr>
          <p:cNvPr name="TextBox 11" id="11"/>
          <p:cNvSpPr txBox="true"/>
          <p:nvPr/>
        </p:nvSpPr>
        <p:spPr>
          <a:xfrm rot="0">
            <a:off x="1474012" y="4017430"/>
            <a:ext cx="7913588" cy="1768140"/>
          </a:xfrm>
          <a:prstGeom prst="rect">
            <a:avLst/>
          </a:prstGeom>
        </p:spPr>
        <p:txBody>
          <a:bodyPr anchor="t" rtlCol="false" tIns="0" lIns="0" bIns="0" rIns="0">
            <a:spAutoFit/>
          </a:bodyPr>
          <a:lstStyle/>
          <a:p>
            <a:pPr marL="537270" indent="-268635" lvl="1">
              <a:lnSpc>
                <a:spcPts val="1841"/>
              </a:lnSpc>
              <a:buFont typeface="Arial"/>
              <a:buChar char="•"/>
            </a:pPr>
            <a:r>
              <a:rPr lang="en-US" sz="2488">
                <a:solidFill>
                  <a:srgbClr val="000000"/>
                </a:solidFill>
                <a:latin typeface="Clear Sans Regular Bold Italics"/>
              </a:rPr>
              <a:t>Cách thức lưu lịch sử </a:t>
            </a:r>
          </a:p>
          <a:p>
            <a:pPr>
              <a:lnSpc>
                <a:spcPts val="1841"/>
              </a:lnSpc>
            </a:pPr>
          </a:p>
          <a:p>
            <a:pPr>
              <a:lnSpc>
                <a:spcPts val="1841"/>
              </a:lnSpc>
            </a:pPr>
            <a:r>
              <a:rPr lang="en-US" sz="2488">
                <a:solidFill>
                  <a:srgbClr val="000000"/>
                </a:solidFill>
                <a:latin typeface="Clear Sans Regular Bold"/>
              </a:rPr>
              <a:t>      - Khi người dùng tắt ứng dụng, chương trình  dừng </a:t>
            </a:r>
          </a:p>
          <a:p>
            <a:pPr>
              <a:lnSpc>
                <a:spcPts val="2986"/>
              </a:lnSpc>
              <a:spcBef>
                <a:spcPct val="0"/>
              </a:spcBef>
            </a:pPr>
            <a:r>
              <a:rPr lang="en-US" sz="2488">
                <a:solidFill>
                  <a:srgbClr val="000000"/>
                </a:solidFill>
                <a:latin typeface="Clear Sans Regular Bold"/>
              </a:rPr>
              <a:t>tất cả các file còn đang tải, sau đó ghi thông tin các file</a:t>
            </a:r>
          </a:p>
          <a:p>
            <a:pPr>
              <a:lnSpc>
                <a:spcPts val="2986"/>
              </a:lnSpc>
              <a:spcBef>
                <a:spcPct val="0"/>
              </a:spcBef>
            </a:pPr>
            <a:r>
              <a:rPr lang="en-US" sz="2488">
                <a:solidFill>
                  <a:srgbClr val="000000"/>
                </a:solidFill>
                <a:latin typeface="Clear Sans Regular Bold"/>
              </a:rPr>
              <a:t>vào file download.tmp và thông tin các luồng của </a:t>
            </a:r>
          </a:p>
          <a:p>
            <a:pPr>
              <a:lnSpc>
                <a:spcPts val="2986"/>
              </a:lnSpc>
              <a:spcBef>
                <a:spcPct val="0"/>
              </a:spcBef>
            </a:pPr>
            <a:r>
              <a:rPr lang="en-US" sz="2488">
                <a:solidFill>
                  <a:srgbClr val="000000"/>
                </a:solidFill>
                <a:latin typeface="Clear Sans Regular Bold"/>
              </a:rPr>
              <a:t>từng file vào file lịch sử luồng </a:t>
            </a:r>
          </a:p>
        </p:txBody>
      </p:sp>
      <p:sp>
        <p:nvSpPr>
          <p:cNvPr name="TextBox 12" id="12"/>
          <p:cNvSpPr txBox="true"/>
          <p:nvPr/>
        </p:nvSpPr>
        <p:spPr>
          <a:xfrm rot="0">
            <a:off x="1474012" y="6110178"/>
            <a:ext cx="8135243" cy="3148122"/>
          </a:xfrm>
          <a:prstGeom prst="rect">
            <a:avLst/>
          </a:prstGeom>
        </p:spPr>
        <p:txBody>
          <a:bodyPr anchor="t" rtlCol="false" tIns="0" lIns="0" bIns="0" rIns="0">
            <a:spAutoFit/>
          </a:bodyPr>
          <a:lstStyle/>
          <a:p>
            <a:pPr marL="537270" indent="-268635" lvl="1">
              <a:lnSpc>
                <a:spcPts val="3359"/>
              </a:lnSpc>
              <a:buFont typeface="Arial"/>
              <a:buChar char="•"/>
            </a:pPr>
            <a:r>
              <a:rPr lang="en-US" sz="2488">
                <a:solidFill>
                  <a:srgbClr val="000000"/>
                </a:solidFill>
                <a:latin typeface="Clear Sans Regular Bold Italics"/>
              </a:rPr>
              <a:t>Cách thức khôi phục:</a:t>
            </a:r>
            <a:r>
              <a:rPr lang="en-US" sz="2488">
                <a:solidFill>
                  <a:srgbClr val="000000"/>
                </a:solidFill>
                <a:latin typeface="Clear Sans Regular Bold"/>
              </a:rPr>
              <a:t> </a:t>
            </a:r>
          </a:p>
          <a:p>
            <a:pPr>
              <a:lnSpc>
                <a:spcPts val="3359"/>
              </a:lnSpc>
            </a:pPr>
            <a:r>
              <a:rPr lang="en-US" sz="2488">
                <a:solidFill>
                  <a:srgbClr val="000000"/>
                </a:solidFill>
                <a:latin typeface="Clear Sans Regular Bold"/>
              </a:rPr>
              <a:t>      - </a:t>
            </a:r>
            <a:r>
              <a:rPr lang="en-US" sz="2488">
                <a:solidFill>
                  <a:srgbClr val="000000"/>
                </a:solidFill>
                <a:latin typeface="Clear Sans Regular Bold"/>
              </a:rPr>
              <a:t>Khi ứng dụng được mở, chương trình đọc file </a:t>
            </a:r>
          </a:p>
          <a:p>
            <a:pPr>
              <a:lnSpc>
                <a:spcPts val="2214"/>
              </a:lnSpc>
              <a:spcBef>
                <a:spcPct val="0"/>
              </a:spcBef>
            </a:pPr>
            <a:r>
              <a:rPr lang="en-US" sz="2488">
                <a:solidFill>
                  <a:srgbClr val="000000"/>
                </a:solidFill>
                <a:latin typeface="Clear Sans Regular Bold"/>
              </a:rPr>
              <a:t>downloads.</a:t>
            </a:r>
            <a:r>
              <a:rPr lang="en-US" sz="2488">
                <a:solidFill>
                  <a:srgbClr val="000000"/>
                </a:solidFill>
                <a:latin typeface="Clear Sans Regular Bold"/>
              </a:rPr>
              <a:t>tmp để lấy thông tin các file và thể hiện </a:t>
            </a:r>
          </a:p>
          <a:p>
            <a:pPr>
              <a:lnSpc>
                <a:spcPts val="2214"/>
              </a:lnSpc>
              <a:spcBef>
                <a:spcPct val="0"/>
              </a:spcBef>
            </a:pPr>
            <a:r>
              <a:rPr lang="en-US" sz="2488">
                <a:solidFill>
                  <a:srgbClr val="000000"/>
                </a:solidFill>
                <a:latin typeface="Clear Sans Regular Bold"/>
              </a:rPr>
              <a:t>lên giao diện </a:t>
            </a:r>
          </a:p>
          <a:p>
            <a:pPr>
              <a:lnSpc>
                <a:spcPts val="2712"/>
              </a:lnSpc>
            </a:pPr>
            <a:r>
              <a:rPr lang="en-US" sz="2488">
                <a:solidFill>
                  <a:srgbClr val="000000"/>
                </a:solidFill>
                <a:latin typeface="Clear Sans Regular Bold"/>
              </a:rPr>
              <a:t>      - Khi người dùng chọn một file và bấm khôi phục tải, </a:t>
            </a:r>
          </a:p>
          <a:p>
            <a:pPr>
              <a:lnSpc>
                <a:spcPts val="2712"/>
              </a:lnSpc>
            </a:pPr>
            <a:r>
              <a:rPr lang="en-US" sz="2488">
                <a:solidFill>
                  <a:srgbClr val="000000"/>
                </a:solidFill>
                <a:latin typeface="Clear Sans Regular Bold"/>
              </a:rPr>
              <a:t>chương trình đọc lịch sử luồng của file đó và tạo mới </a:t>
            </a:r>
          </a:p>
          <a:p>
            <a:pPr>
              <a:lnSpc>
                <a:spcPts val="2712"/>
              </a:lnSpc>
            </a:pPr>
            <a:r>
              <a:rPr lang="en-US" sz="2488">
                <a:solidFill>
                  <a:srgbClr val="000000"/>
                </a:solidFill>
                <a:latin typeface="Clear Sans Regular Bold"/>
              </a:rPr>
              <a:t>các   luồng với thông tin đọc được rồi tải tiếp, nếu không</a:t>
            </a:r>
          </a:p>
          <a:p>
            <a:pPr>
              <a:lnSpc>
                <a:spcPts val="2712"/>
              </a:lnSpc>
            </a:pPr>
            <a:r>
              <a:rPr lang="en-US" sz="2488">
                <a:solidFill>
                  <a:srgbClr val="000000"/>
                </a:solidFill>
                <a:latin typeface="Clear Sans Regular Bold"/>
              </a:rPr>
              <a:t> tìm thấy file lịch sử thì tạo mới luồng và tải lại từ đầu </a:t>
            </a:r>
          </a:p>
          <a:p>
            <a:pPr>
              <a:lnSpc>
                <a:spcPts val="2986"/>
              </a:lnSpc>
              <a:spcBef>
                <a:spcPct val="0"/>
              </a:spcBef>
            </a:pPr>
          </a:p>
        </p:txBody>
      </p:sp>
      <p:sp>
        <p:nvSpPr>
          <p:cNvPr name="TextBox 13" id="13"/>
          <p:cNvSpPr txBox="true"/>
          <p:nvPr/>
        </p:nvSpPr>
        <p:spPr>
          <a:xfrm rot="0">
            <a:off x="11637365" y="8708130"/>
            <a:ext cx="2497106" cy="257175"/>
          </a:xfrm>
          <a:prstGeom prst="rect">
            <a:avLst/>
          </a:prstGeom>
        </p:spPr>
        <p:txBody>
          <a:bodyPr anchor="t" rtlCol="false" tIns="0" lIns="0" bIns="0" rIns="0">
            <a:spAutoFit/>
          </a:bodyPr>
          <a:lstStyle/>
          <a:p>
            <a:pPr algn="ctr">
              <a:lnSpc>
                <a:spcPts val="2047"/>
              </a:lnSpc>
              <a:spcBef>
                <a:spcPct val="0"/>
              </a:spcBef>
            </a:pPr>
            <a:r>
              <a:rPr lang="en-US" sz="1706">
                <a:solidFill>
                  <a:srgbClr val="000000"/>
                </a:solidFill>
                <a:latin typeface="Clear Sans Regular Bold Italics"/>
              </a:rPr>
              <a:t>Sơ đồ cây thư mục</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6D1"/>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921503" y="-393211"/>
            <a:ext cx="6147254" cy="2078889"/>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499379">
            <a:off x="15160484" y="-716091"/>
            <a:ext cx="4554351" cy="3878789"/>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3400969" y="2411947"/>
            <a:ext cx="11486062" cy="5874989"/>
          </a:xfrm>
          <a:prstGeom prst="rect">
            <a:avLst/>
          </a:prstGeom>
        </p:spPr>
      </p:pic>
      <p:sp>
        <p:nvSpPr>
          <p:cNvPr name="TextBox 7" id="7"/>
          <p:cNvSpPr txBox="true"/>
          <p:nvPr/>
        </p:nvSpPr>
        <p:spPr>
          <a:xfrm rot="0">
            <a:off x="1521236" y="1538420"/>
            <a:ext cx="9863904" cy="771525"/>
          </a:xfrm>
          <a:prstGeom prst="rect">
            <a:avLst/>
          </a:prstGeom>
        </p:spPr>
        <p:txBody>
          <a:bodyPr anchor="t" rtlCol="false" tIns="0" lIns="0" bIns="0" rIns="0">
            <a:spAutoFit/>
          </a:bodyPr>
          <a:lstStyle/>
          <a:p>
            <a:pPr>
              <a:lnSpc>
                <a:spcPts val="6000"/>
              </a:lnSpc>
            </a:pPr>
            <a:r>
              <a:rPr lang="en-US" sz="5000">
                <a:solidFill>
                  <a:srgbClr val="000000"/>
                </a:solidFill>
                <a:latin typeface="Clear Sans Regular Bold"/>
              </a:rPr>
              <a:t>2.3. Sơ đồ thuật toán</a:t>
            </a:r>
          </a:p>
        </p:txBody>
      </p:sp>
      <p:sp>
        <p:nvSpPr>
          <p:cNvPr name="TextBox 8" id="8"/>
          <p:cNvSpPr txBox="true"/>
          <p:nvPr/>
        </p:nvSpPr>
        <p:spPr>
          <a:xfrm rot="0">
            <a:off x="2412225" y="8322262"/>
            <a:ext cx="13463550" cy="531495"/>
          </a:xfrm>
          <a:prstGeom prst="rect">
            <a:avLst/>
          </a:prstGeom>
        </p:spPr>
        <p:txBody>
          <a:bodyPr anchor="t" rtlCol="false" tIns="0" lIns="0" bIns="0" rIns="0">
            <a:spAutoFit/>
          </a:bodyPr>
          <a:lstStyle/>
          <a:p>
            <a:pPr algn="ctr">
              <a:lnSpc>
                <a:spcPts val="4200"/>
              </a:lnSpc>
            </a:pPr>
            <a:r>
              <a:rPr lang="en-US" sz="3000">
                <a:solidFill>
                  <a:srgbClr val="000000"/>
                </a:solidFill>
                <a:latin typeface="Times Neue Roman Italics"/>
              </a:rPr>
              <a:t>Sơ đồ khối tải file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6D1"/>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921503" y="-393211"/>
            <a:ext cx="6147254" cy="2078889"/>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499379">
            <a:off x="15160484" y="-716091"/>
            <a:ext cx="4554351" cy="3878789"/>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6221942" y="2447679"/>
            <a:ext cx="5844116" cy="5764372"/>
          </a:xfrm>
          <a:prstGeom prst="rect">
            <a:avLst/>
          </a:prstGeom>
        </p:spPr>
      </p:pic>
      <p:sp>
        <p:nvSpPr>
          <p:cNvPr name="TextBox 7" id="7"/>
          <p:cNvSpPr txBox="true"/>
          <p:nvPr/>
        </p:nvSpPr>
        <p:spPr>
          <a:xfrm rot="0">
            <a:off x="2412225" y="8304198"/>
            <a:ext cx="13463550" cy="531495"/>
          </a:xfrm>
          <a:prstGeom prst="rect">
            <a:avLst/>
          </a:prstGeom>
        </p:spPr>
        <p:txBody>
          <a:bodyPr anchor="t" rtlCol="false" tIns="0" lIns="0" bIns="0" rIns="0">
            <a:spAutoFit/>
          </a:bodyPr>
          <a:lstStyle/>
          <a:p>
            <a:pPr algn="ctr">
              <a:lnSpc>
                <a:spcPts val="4200"/>
              </a:lnSpc>
            </a:pPr>
            <a:r>
              <a:rPr lang="en-US" sz="3000">
                <a:solidFill>
                  <a:srgbClr val="000000"/>
                </a:solidFill>
                <a:latin typeface="Times Neue Roman Italics"/>
              </a:rPr>
              <a:t>Sơ đồ khối tạm dừng tải xuống</a:t>
            </a:r>
          </a:p>
        </p:txBody>
      </p:sp>
      <p:sp>
        <p:nvSpPr>
          <p:cNvPr name="TextBox 8" id="8"/>
          <p:cNvSpPr txBox="true"/>
          <p:nvPr/>
        </p:nvSpPr>
        <p:spPr>
          <a:xfrm rot="0">
            <a:off x="1521236" y="1538420"/>
            <a:ext cx="9863904" cy="771525"/>
          </a:xfrm>
          <a:prstGeom prst="rect">
            <a:avLst/>
          </a:prstGeom>
        </p:spPr>
        <p:txBody>
          <a:bodyPr anchor="t" rtlCol="false" tIns="0" lIns="0" bIns="0" rIns="0">
            <a:spAutoFit/>
          </a:bodyPr>
          <a:lstStyle/>
          <a:p>
            <a:pPr>
              <a:lnSpc>
                <a:spcPts val="6000"/>
              </a:lnSpc>
            </a:pPr>
            <a:r>
              <a:rPr lang="en-US" sz="5000">
                <a:solidFill>
                  <a:srgbClr val="000000"/>
                </a:solidFill>
                <a:latin typeface="Clear Sans Regular Bold"/>
              </a:rPr>
              <a:t>2.3. Sơ đồ thuật toán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6D1"/>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921503" y="-393211"/>
            <a:ext cx="6147254" cy="2078889"/>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499379">
            <a:off x="15160484" y="-716091"/>
            <a:ext cx="4554351" cy="3878789"/>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4593390" y="2578430"/>
            <a:ext cx="9101220" cy="5661693"/>
          </a:xfrm>
          <a:prstGeom prst="rect">
            <a:avLst/>
          </a:prstGeom>
        </p:spPr>
      </p:pic>
      <p:sp>
        <p:nvSpPr>
          <p:cNvPr name="TextBox 7" id="7"/>
          <p:cNvSpPr txBox="true"/>
          <p:nvPr/>
        </p:nvSpPr>
        <p:spPr>
          <a:xfrm rot="0">
            <a:off x="2412225" y="8304198"/>
            <a:ext cx="13463550" cy="531495"/>
          </a:xfrm>
          <a:prstGeom prst="rect">
            <a:avLst/>
          </a:prstGeom>
        </p:spPr>
        <p:txBody>
          <a:bodyPr anchor="t" rtlCol="false" tIns="0" lIns="0" bIns="0" rIns="0">
            <a:spAutoFit/>
          </a:bodyPr>
          <a:lstStyle/>
          <a:p>
            <a:pPr algn="ctr">
              <a:lnSpc>
                <a:spcPts val="4200"/>
              </a:lnSpc>
            </a:pPr>
            <a:r>
              <a:rPr lang="en-US" sz="3000">
                <a:solidFill>
                  <a:srgbClr val="000000"/>
                </a:solidFill>
                <a:latin typeface="Times Neue Roman Italics"/>
              </a:rPr>
              <a:t>Sơ đồ khối hủy tải xuống</a:t>
            </a:r>
          </a:p>
        </p:txBody>
      </p:sp>
      <p:sp>
        <p:nvSpPr>
          <p:cNvPr name="TextBox 8" id="8"/>
          <p:cNvSpPr txBox="true"/>
          <p:nvPr/>
        </p:nvSpPr>
        <p:spPr>
          <a:xfrm rot="0">
            <a:off x="1521236" y="1538420"/>
            <a:ext cx="9863904" cy="771525"/>
          </a:xfrm>
          <a:prstGeom prst="rect">
            <a:avLst/>
          </a:prstGeom>
        </p:spPr>
        <p:txBody>
          <a:bodyPr anchor="t" rtlCol="false" tIns="0" lIns="0" bIns="0" rIns="0">
            <a:spAutoFit/>
          </a:bodyPr>
          <a:lstStyle/>
          <a:p>
            <a:pPr>
              <a:lnSpc>
                <a:spcPts val="6000"/>
              </a:lnSpc>
            </a:pPr>
            <a:r>
              <a:rPr lang="en-US" sz="5000">
                <a:solidFill>
                  <a:srgbClr val="000000"/>
                </a:solidFill>
                <a:latin typeface="Clear Sans Regular Bold"/>
              </a:rPr>
              <a:t>2.3. Sơ đồ thuật toán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6D1"/>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921503" y="-393211"/>
            <a:ext cx="6147254" cy="2078889"/>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499379">
            <a:off x="15160484" y="-716091"/>
            <a:ext cx="4554351" cy="3878789"/>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2770874" y="2719880"/>
            <a:ext cx="12746252" cy="5241057"/>
          </a:xfrm>
          <a:prstGeom prst="rect">
            <a:avLst/>
          </a:prstGeom>
        </p:spPr>
      </p:pic>
      <p:sp>
        <p:nvSpPr>
          <p:cNvPr name="TextBox 7" id="7"/>
          <p:cNvSpPr txBox="true"/>
          <p:nvPr/>
        </p:nvSpPr>
        <p:spPr>
          <a:xfrm rot="0">
            <a:off x="2412225" y="8303838"/>
            <a:ext cx="13463550" cy="530225"/>
          </a:xfrm>
          <a:prstGeom prst="rect">
            <a:avLst/>
          </a:prstGeom>
        </p:spPr>
        <p:txBody>
          <a:bodyPr anchor="t" rtlCol="false" tIns="0" lIns="0" bIns="0" rIns="0">
            <a:spAutoFit/>
          </a:bodyPr>
          <a:lstStyle/>
          <a:p>
            <a:pPr algn="ctr">
              <a:lnSpc>
                <a:spcPts val="4200"/>
              </a:lnSpc>
            </a:pPr>
            <a:r>
              <a:rPr lang="en-US" sz="3000">
                <a:solidFill>
                  <a:srgbClr val="000000"/>
                </a:solidFill>
                <a:latin typeface="Times Neue Roman Italics"/>
              </a:rPr>
              <a:t>Sơ đồ khối lưu lịch sử các tiến trình tải</a:t>
            </a:r>
          </a:p>
        </p:txBody>
      </p:sp>
      <p:sp>
        <p:nvSpPr>
          <p:cNvPr name="TextBox 8" id="8"/>
          <p:cNvSpPr txBox="true"/>
          <p:nvPr/>
        </p:nvSpPr>
        <p:spPr>
          <a:xfrm rot="0">
            <a:off x="1521236" y="1538420"/>
            <a:ext cx="9863904" cy="771525"/>
          </a:xfrm>
          <a:prstGeom prst="rect">
            <a:avLst/>
          </a:prstGeom>
        </p:spPr>
        <p:txBody>
          <a:bodyPr anchor="t" rtlCol="false" tIns="0" lIns="0" bIns="0" rIns="0">
            <a:spAutoFit/>
          </a:bodyPr>
          <a:lstStyle/>
          <a:p>
            <a:pPr>
              <a:lnSpc>
                <a:spcPts val="6000"/>
              </a:lnSpc>
            </a:pPr>
            <a:r>
              <a:rPr lang="en-US" sz="5000">
                <a:solidFill>
                  <a:srgbClr val="000000"/>
                </a:solidFill>
                <a:latin typeface="Clear Sans Regular Bold"/>
              </a:rPr>
              <a:t>2.3. Sơ đồ thuật toán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104148" y="8040421"/>
            <a:ext cx="3472856" cy="2077399"/>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60674" y="7533916"/>
            <a:ext cx="2952509" cy="4548684"/>
          </a:xfrm>
          <a:prstGeom prst="rect">
            <a:avLst/>
          </a:prstGeom>
        </p:spPr>
      </p:pic>
      <p:grpSp>
        <p:nvGrpSpPr>
          <p:cNvPr name="Group 6" id="6"/>
          <p:cNvGrpSpPr/>
          <p:nvPr/>
        </p:nvGrpSpPr>
        <p:grpSpPr>
          <a:xfrm rot="0">
            <a:off x="2817986" y="3105796"/>
            <a:ext cx="12652029" cy="5137566"/>
            <a:chOff x="0" y="0"/>
            <a:chExt cx="22585401" cy="9171176"/>
          </a:xfrm>
        </p:grpSpPr>
        <p:sp>
          <p:nvSpPr>
            <p:cNvPr name="Freeform 7" id="7"/>
            <p:cNvSpPr/>
            <p:nvPr/>
          </p:nvSpPr>
          <p:spPr>
            <a:xfrm>
              <a:off x="0" y="0"/>
              <a:ext cx="22585401" cy="9171176"/>
            </a:xfrm>
            <a:custGeom>
              <a:avLst/>
              <a:gdLst/>
              <a:ahLst/>
              <a:cxnLst/>
              <a:rect r="r" b="b" t="t" l="l"/>
              <a:pathLst>
                <a:path h="9171176" w="22585401">
                  <a:moveTo>
                    <a:pt x="22280601" y="0"/>
                  </a:moveTo>
                  <a:lnTo>
                    <a:pt x="304800" y="0"/>
                  </a:lnTo>
                  <a:cubicBezTo>
                    <a:pt x="135890" y="0"/>
                    <a:pt x="0" y="135890"/>
                    <a:pt x="0" y="304800"/>
                  </a:cubicBezTo>
                  <a:lnTo>
                    <a:pt x="0" y="8866376"/>
                  </a:lnTo>
                  <a:cubicBezTo>
                    <a:pt x="0" y="9035286"/>
                    <a:pt x="135890" y="9171176"/>
                    <a:pt x="304800" y="9171176"/>
                  </a:cubicBezTo>
                  <a:lnTo>
                    <a:pt x="22280601" y="9171176"/>
                  </a:lnTo>
                  <a:cubicBezTo>
                    <a:pt x="22449510" y="9171176"/>
                    <a:pt x="22585401" y="9035286"/>
                    <a:pt x="22585401" y="8866376"/>
                  </a:cubicBezTo>
                  <a:lnTo>
                    <a:pt x="22585401" y="304800"/>
                  </a:lnTo>
                  <a:cubicBezTo>
                    <a:pt x="22585401" y="135890"/>
                    <a:pt x="22449510" y="0"/>
                    <a:pt x="22280601" y="0"/>
                  </a:cubicBezTo>
                  <a:close/>
                </a:path>
              </a:pathLst>
            </a:custGeom>
            <a:solidFill>
              <a:srgbClr val="F1D1C7"/>
            </a:solidFill>
          </p:spPr>
        </p:sp>
      </p:grpSp>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6897869">
            <a:off x="-2249484" y="-1802926"/>
            <a:ext cx="5730130" cy="4777205"/>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7281959">
            <a:off x="13594629" y="-745811"/>
            <a:ext cx="6798772" cy="4450105"/>
          </a:xfrm>
          <a:prstGeom prst="rect">
            <a:avLst/>
          </a:prstGeom>
        </p:spPr>
      </p:pic>
      <p:sp>
        <p:nvSpPr>
          <p:cNvPr name="TextBox 10" id="10"/>
          <p:cNvSpPr txBox="true"/>
          <p:nvPr/>
        </p:nvSpPr>
        <p:spPr>
          <a:xfrm rot="0">
            <a:off x="1856548" y="1947862"/>
            <a:ext cx="14574904" cy="838200"/>
          </a:xfrm>
          <a:prstGeom prst="rect">
            <a:avLst/>
          </a:prstGeom>
        </p:spPr>
        <p:txBody>
          <a:bodyPr anchor="t" rtlCol="false" tIns="0" lIns="0" bIns="0" rIns="0">
            <a:spAutoFit/>
          </a:bodyPr>
          <a:lstStyle/>
          <a:p>
            <a:pPr algn="ctr">
              <a:lnSpc>
                <a:spcPts val="6600"/>
              </a:lnSpc>
            </a:pPr>
            <a:r>
              <a:rPr lang="en-US" sz="5500">
                <a:solidFill>
                  <a:srgbClr val="000000"/>
                </a:solidFill>
                <a:latin typeface="Saira Bold"/>
              </a:rPr>
              <a:t>Nhóm sinh viên thực hiện</a:t>
            </a:r>
          </a:p>
        </p:txBody>
      </p:sp>
      <p:sp>
        <p:nvSpPr>
          <p:cNvPr name="TextBox 11" id="11"/>
          <p:cNvSpPr txBox="true"/>
          <p:nvPr/>
        </p:nvSpPr>
        <p:spPr>
          <a:xfrm rot="0">
            <a:off x="2840990" y="3428267"/>
            <a:ext cx="12606021" cy="4397375"/>
          </a:xfrm>
          <a:prstGeom prst="rect">
            <a:avLst/>
          </a:prstGeom>
        </p:spPr>
        <p:txBody>
          <a:bodyPr anchor="t" rtlCol="false" tIns="0" lIns="0" bIns="0" rIns="0">
            <a:spAutoFit/>
          </a:bodyPr>
          <a:lstStyle/>
          <a:p>
            <a:pPr algn="ctr">
              <a:lnSpc>
                <a:spcPts val="7000"/>
              </a:lnSpc>
            </a:pPr>
            <a:r>
              <a:rPr lang="en-US" sz="5000">
                <a:solidFill>
                  <a:srgbClr val="FFFFFF"/>
                </a:solidFill>
                <a:latin typeface="Cabin Regular Bold"/>
              </a:rPr>
              <a:t>Nguyễn Thế Đăng Hoan</a:t>
            </a:r>
          </a:p>
          <a:p>
            <a:pPr algn="ctr">
              <a:lnSpc>
                <a:spcPts val="7000"/>
              </a:lnSpc>
            </a:pPr>
            <a:r>
              <a:rPr lang="en-US" sz="5000">
                <a:solidFill>
                  <a:srgbClr val="FFFFFF"/>
                </a:solidFill>
                <a:latin typeface="Cabin Regular Bold"/>
              </a:rPr>
              <a:t>Võ Văn Bảo Quốc</a:t>
            </a:r>
          </a:p>
          <a:p>
            <a:pPr algn="ctr">
              <a:lnSpc>
                <a:spcPts val="7000"/>
              </a:lnSpc>
            </a:pPr>
            <a:r>
              <a:rPr lang="en-US" sz="5000">
                <a:solidFill>
                  <a:srgbClr val="FFFFFF"/>
                </a:solidFill>
                <a:latin typeface="Cabin Regular Bold"/>
              </a:rPr>
              <a:t>Nguyễn Trần Tín</a:t>
            </a:r>
          </a:p>
          <a:p>
            <a:pPr algn="ctr">
              <a:lnSpc>
                <a:spcPts val="7000"/>
              </a:lnSpc>
            </a:pPr>
          </a:p>
          <a:p>
            <a:pPr algn="ctr">
              <a:lnSpc>
                <a:spcPts val="7000"/>
              </a:lnSpc>
            </a:pPr>
            <a:r>
              <a:rPr lang="en-US" sz="5000">
                <a:solidFill>
                  <a:srgbClr val="FFFFFF"/>
                </a:solidFill>
                <a:latin typeface="Cabin Regular"/>
              </a:rPr>
              <a:t>Nhóm 20N15B</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6D1"/>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921503" y="-393211"/>
            <a:ext cx="6147254" cy="2078889"/>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499379">
            <a:off x="15160484" y="-716091"/>
            <a:ext cx="4554351" cy="3878789"/>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7337872" y="2158165"/>
            <a:ext cx="3612256" cy="5970671"/>
          </a:xfrm>
          <a:prstGeom prst="rect">
            <a:avLst/>
          </a:prstGeom>
        </p:spPr>
      </p:pic>
      <p:sp>
        <p:nvSpPr>
          <p:cNvPr name="TextBox 7" id="7"/>
          <p:cNvSpPr txBox="true"/>
          <p:nvPr/>
        </p:nvSpPr>
        <p:spPr>
          <a:xfrm rot="0">
            <a:off x="2412225" y="8304198"/>
            <a:ext cx="13463550" cy="530225"/>
          </a:xfrm>
          <a:prstGeom prst="rect">
            <a:avLst/>
          </a:prstGeom>
        </p:spPr>
        <p:txBody>
          <a:bodyPr anchor="t" rtlCol="false" tIns="0" lIns="0" bIns="0" rIns="0">
            <a:spAutoFit/>
          </a:bodyPr>
          <a:lstStyle/>
          <a:p>
            <a:pPr algn="ctr">
              <a:lnSpc>
                <a:spcPts val="4200"/>
              </a:lnSpc>
            </a:pPr>
            <a:r>
              <a:rPr lang="en-US" sz="3000">
                <a:solidFill>
                  <a:srgbClr val="000000"/>
                </a:solidFill>
                <a:latin typeface="Times Neue Roman Italics"/>
              </a:rPr>
              <a:t>Sơ đồ khối khôi phục lịch sử tải</a:t>
            </a:r>
          </a:p>
        </p:txBody>
      </p:sp>
      <p:sp>
        <p:nvSpPr>
          <p:cNvPr name="TextBox 8" id="8"/>
          <p:cNvSpPr txBox="true"/>
          <p:nvPr/>
        </p:nvSpPr>
        <p:spPr>
          <a:xfrm rot="0">
            <a:off x="1521236" y="1538420"/>
            <a:ext cx="9863904" cy="771525"/>
          </a:xfrm>
          <a:prstGeom prst="rect">
            <a:avLst/>
          </a:prstGeom>
        </p:spPr>
        <p:txBody>
          <a:bodyPr anchor="t" rtlCol="false" tIns="0" lIns="0" bIns="0" rIns="0">
            <a:spAutoFit/>
          </a:bodyPr>
          <a:lstStyle/>
          <a:p>
            <a:pPr>
              <a:lnSpc>
                <a:spcPts val="6000"/>
              </a:lnSpc>
            </a:pPr>
            <a:r>
              <a:rPr lang="en-US" sz="5000">
                <a:solidFill>
                  <a:srgbClr val="000000"/>
                </a:solidFill>
                <a:latin typeface="Clear Sans Regular Bold"/>
              </a:rPr>
              <a:t>2.3. Sơ đồ thuật toán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483644">
            <a:off x="-683573" y="-3283179"/>
            <a:ext cx="5248259" cy="5695590"/>
          </a:xfrm>
          <a:prstGeom prst="rect">
            <a:avLst/>
          </a:prstGeom>
        </p:spPr>
      </p:pic>
      <p:sp>
        <p:nvSpPr>
          <p:cNvPr name="TextBox 5" id="5"/>
          <p:cNvSpPr txBox="true"/>
          <p:nvPr/>
        </p:nvSpPr>
        <p:spPr>
          <a:xfrm rot="0">
            <a:off x="1174157" y="3089163"/>
            <a:ext cx="6368843" cy="2609850"/>
          </a:xfrm>
          <a:prstGeom prst="rect">
            <a:avLst/>
          </a:prstGeom>
        </p:spPr>
        <p:txBody>
          <a:bodyPr anchor="t" rtlCol="false" tIns="0" lIns="0" bIns="0" rIns="0">
            <a:spAutoFit/>
          </a:bodyPr>
          <a:lstStyle/>
          <a:p>
            <a:pPr algn="ctr">
              <a:lnSpc>
                <a:spcPts val="9600"/>
              </a:lnSpc>
            </a:pPr>
            <a:r>
              <a:rPr lang="en-US" sz="8000">
                <a:solidFill>
                  <a:srgbClr val="7ED957"/>
                </a:solidFill>
                <a:latin typeface="Alegreya Sans Black"/>
              </a:rPr>
              <a:t>3. Kết quả chương trình</a:t>
            </a: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596012">
            <a:off x="15541781" y="-1123126"/>
            <a:ext cx="5162115" cy="4303651"/>
          </a:xfrm>
          <a:prstGeom prst="rect">
            <a:avLst/>
          </a:prstGeom>
        </p:spPr>
      </p:pic>
      <p:grpSp>
        <p:nvGrpSpPr>
          <p:cNvPr name="Group 7" id="7"/>
          <p:cNvGrpSpPr/>
          <p:nvPr/>
        </p:nvGrpSpPr>
        <p:grpSpPr>
          <a:xfrm rot="0">
            <a:off x="7961485" y="1842919"/>
            <a:ext cx="9032529" cy="2636894"/>
            <a:chOff x="0" y="0"/>
            <a:chExt cx="16124156" cy="4707175"/>
          </a:xfrm>
        </p:grpSpPr>
        <p:sp>
          <p:nvSpPr>
            <p:cNvPr name="Freeform 8" id="8"/>
            <p:cNvSpPr/>
            <p:nvPr/>
          </p:nvSpPr>
          <p:spPr>
            <a:xfrm>
              <a:off x="0" y="0"/>
              <a:ext cx="16124157" cy="4707175"/>
            </a:xfrm>
            <a:custGeom>
              <a:avLst/>
              <a:gdLst/>
              <a:ahLst/>
              <a:cxnLst/>
              <a:rect r="r" b="b" t="t" l="l"/>
              <a:pathLst>
                <a:path h="4707175" w="16124157">
                  <a:moveTo>
                    <a:pt x="15819357" y="0"/>
                  </a:moveTo>
                  <a:lnTo>
                    <a:pt x="304800" y="0"/>
                  </a:lnTo>
                  <a:cubicBezTo>
                    <a:pt x="135890" y="0"/>
                    <a:pt x="0" y="135890"/>
                    <a:pt x="0" y="304800"/>
                  </a:cubicBezTo>
                  <a:lnTo>
                    <a:pt x="0" y="4402375"/>
                  </a:lnTo>
                  <a:cubicBezTo>
                    <a:pt x="0" y="4571285"/>
                    <a:pt x="135890" y="4707175"/>
                    <a:pt x="304800" y="4707175"/>
                  </a:cubicBezTo>
                  <a:lnTo>
                    <a:pt x="15819357" y="4707175"/>
                  </a:lnTo>
                  <a:cubicBezTo>
                    <a:pt x="15988266" y="4707175"/>
                    <a:pt x="16124157" y="4571285"/>
                    <a:pt x="16124157" y="4402375"/>
                  </a:cubicBezTo>
                  <a:lnTo>
                    <a:pt x="16124157" y="304800"/>
                  </a:lnTo>
                  <a:cubicBezTo>
                    <a:pt x="16124157" y="135890"/>
                    <a:pt x="15988266" y="0"/>
                    <a:pt x="15819357" y="0"/>
                  </a:cubicBezTo>
                  <a:close/>
                </a:path>
              </a:pathLst>
            </a:custGeom>
            <a:solidFill>
              <a:srgbClr val="FFAC78"/>
            </a:solidFill>
          </p:spPr>
        </p:sp>
      </p:grpSp>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967698" y="7936428"/>
            <a:ext cx="3472856" cy="2077399"/>
          </a:xfrm>
          <a:prstGeom prst="rect">
            <a:avLst/>
          </a:prstGeom>
        </p:spPr>
      </p:pic>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380984">
            <a:off x="15758424" y="8400368"/>
            <a:ext cx="2471181" cy="3807141"/>
          </a:xfrm>
          <a:prstGeom prst="rect">
            <a:avLst/>
          </a:prstGeom>
        </p:spPr>
      </p:pic>
      <p:grpSp>
        <p:nvGrpSpPr>
          <p:cNvPr name="Group 11" id="11"/>
          <p:cNvGrpSpPr/>
          <p:nvPr/>
        </p:nvGrpSpPr>
        <p:grpSpPr>
          <a:xfrm rot="0">
            <a:off x="7961485" y="4990799"/>
            <a:ext cx="9032529" cy="2636894"/>
            <a:chOff x="0" y="0"/>
            <a:chExt cx="16124156" cy="4707175"/>
          </a:xfrm>
        </p:grpSpPr>
        <p:sp>
          <p:nvSpPr>
            <p:cNvPr name="Freeform 12" id="12"/>
            <p:cNvSpPr/>
            <p:nvPr/>
          </p:nvSpPr>
          <p:spPr>
            <a:xfrm>
              <a:off x="0" y="0"/>
              <a:ext cx="16124157" cy="4707175"/>
            </a:xfrm>
            <a:custGeom>
              <a:avLst/>
              <a:gdLst/>
              <a:ahLst/>
              <a:cxnLst/>
              <a:rect r="r" b="b" t="t" l="l"/>
              <a:pathLst>
                <a:path h="4707175" w="16124157">
                  <a:moveTo>
                    <a:pt x="15819357" y="0"/>
                  </a:moveTo>
                  <a:lnTo>
                    <a:pt x="304800" y="0"/>
                  </a:lnTo>
                  <a:cubicBezTo>
                    <a:pt x="135890" y="0"/>
                    <a:pt x="0" y="135890"/>
                    <a:pt x="0" y="304800"/>
                  </a:cubicBezTo>
                  <a:lnTo>
                    <a:pt x="0" y="4402375"/>
                  </a:lnTo>
                  <a:cubicBezTo>
                    <a:pt x="0" y="4571285"/>
                    <a:pt x="135890" y="4707175"/>
                    <a:pt x="304800" y="4707175"/>
                  </a:cubicBezTo>
                  <a:lnTo>
                    <a:pt x="15819357" y="4707175"/>
                  </a:lnTo>
                  <a:cubicBezTo>
                    <a:pt x="15988266" y="4707175"/>
                    <a:pt x="16124157" y="4571285"/>
                    <a:pt x="16124157" y="4402375"/>
                  </a:cubicBezTo>
                  <a:lnTo>
                    <a:pt x="16124157" y="304800"/>
                  </a:lnTo>
                  <a:cubicBezTo>
                    <a:pt x="16124157" y="135890"/>
                    <a:pt x="15988266" y="0"/>
                    <a:pt x="15819357" y="0"/>
                  </a:cubicBezTo>
                  <a:close/>
                </a:path>
              </a:pathLst>
            </a:custGeom>
            <a:solidFill>
              <a:srgbClr val="FFAC78"/>
            </a:solidFill>
          </p:spPr>
        </p:sp>
      </p:grpSp>
      <p:sp>
        <p:nvSpPr>
          <p:cNvPr name="TextBox 13" id="13"/>
          <p:cNvSpPr txBox="true"/>
          <p:nvPr/>
        </p:nvSpPr>
        <p:spPr>
          <a:xfrm rot="0">
            <a:off x="7961485" y="5464696"/>
            <a:ext cx="9032529" cy="1631950"/>
          </a:xfrm>
          <a:prstGeom prst="rect">
            <a:avLst/>
          </a:prstGeom>
        </p:spPr>
        <p:txBody>
          <a:bodyPr anchor="t" rtlCol="false" tIns="0" lIns="0" bIns="0" rIns="0">
            <a:spAutoFit/>
          </a:bodyPr>
          <a:lstStyle/>
          <a:p>
            <a:pPr algn="ctr">
              <a:lnSpc>
                <a:spcPts val="6500"/>
              </a:lnSpc>
              <a:spcBef>
                <a:spcPct val="0"/>
              </a:spcBef>
            </a:pPr>
            <a:r>
              <a:rPr lang="en-US" sz="5000">
                <a:solidFill>
                  <a:srgbClr val="FFFFFF"/>
                </a:solidFill>
                <a:latin typeface="Maven Pro Bold"/>
              </a:rPr>
              <a:t>So sánh hiệu quả tăng tốc của App so với Trình Duyệt</a:t>
            </a:r>
          </a:p>
        </p:txBody>
      </p:sp>
      <p:sp>
        <p:nvSpPr>
          <p:cNvPr name="TextBox 14" id="14"/>
          <p:cNvSpPr txBox="true"/>
          <p:nvPr/>
        </p:nvSpPr>
        <p:spPr>
          <a:xfrm rot="0">
            <a:off x="7961485" y="2726391"/>
            <a:ext cx="9032529" cy="812800"/>
          </a:xfrm>
          <a:prstGeom prst="rect">
            <a:avLst/>
          </a:prstGeom>
        </p:spPr>
        <p:txBody>
          <a:bodyPr anchor="t" rtlCol="false" tIns="0" lIns="0" bIns="0" rIns="0">
            <a:spAutoFit/>
          </a:bodyPr>
          <a:lstStyle/>
          <a:p>
            <a:pPr algn="ctr">
              <a:lnSpc>
                <a:spcPts val="6500"/>
              </a:lnSpc>
              <a:spcBef>
                <a:spcPct val="0"/>
              </a:spcBef>
            </a:pPr>
            <a:r>
              <a:rPr lang="en-US" sz="5000">
                <a:solidFill>
                  <a:srgbClr val="FFFFFF"/>
                </a:solidFill>
                <a:latin typeface="Maven Pro Bold"/>
              </a:rPr>
              <a:t>Giao diện chương trình</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483644">
            <a:off x="-683573" y="-3283179"/>
            <a:ext cx="5248259" cy="569559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596012">
            <a:off x="15541781" y="-1123126"/>
            <a:ext cx="5162115" cy="4303651"/>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967698" y="7936428"/>
            <a:ext cx="3472856" cy="2077399"/>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380984">
            <a:off x="15758424" y="8400368"/>
            <a:ext cx="2471181" cy="3807141"/>
          </a:xfrm>
          <a:prstGeom prst="rect">
            <a:avLst/>
          </a:prstGeom>
        </p:spPr>
      </p:pic>
      <p:pic>
        <p:nvPicPr>
          <p:cNvPr name="Picture 8" id="8"/>
          <p:cNvPicPr>
            <a:picLocks noChangeAspect="true"/>
          </p:cNvPicPr>
          <p:nvPr/>
        </p:nvPicPr>
        <p:blipFill>
          <a:blip r:embed="rId10"/>
          <a:srcRect l="0" t="0" r="0" b="0"/>
          <a:stretch>
            <a:fillRect/>
          </a:stretch>
        </p:blipFill>
        <p:spPr>
          <a:xfrm flipH="false" flipV="false" rot="0">
            <a:off x="3844078" y="2364394"/>
            <a:ext cx="11123354" cy="6392732"/>
          </a:xfrm>
          <a:prstGeom prst="rect">
            <a:avLst/>
          </a:prstGeom>
        </p:spPr>
      </p:pic>
      <p:sp>
        <p:nvSpPr>
          <p:cNvPr name="TextBox 9" id="9"/>
          <p:cNvSpPr txBox="true"/>
          <p:nvPr/>
        </p:nvSpPr>
        <p:spPr>
          <a:xfrm rot="0">
            <a:off x="3627593" y="1406881"/>
            <a:ext cx="11927882" cy="685800"/>
          </a:xfrm>
          <a:prstGeom prst="rect">
            <a:avLst/>
          </a:prstGeom>
        </p:spPr>
        <p:txBody>
          <a:bodyPr anchor="t" rtlCol="false" tIns="0" lIns="0" bIns="0" rIns="0">
            <a:spAutoFit/>
          </a:bodyPr>
          <a:lstStyle/>
          <a:p>
            <a:pPr algn="ctr">
              <a:lnSpc>
                <a:spcPts val="4799"/>
              </a:lnSpc>
            </a:pPr>
            <a:r>
              <a:rPr lang="en-US" sz="3999">
                <a:solidFill>
                  <a:srgbClr val="F82418"/>
                </a:solidFill>
                <a:latin typeface="Alegreya Sans Black"/>
              </a:rPr>
              <a:t>Giao diện chương trình</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483644">
            <a:off x="-683573" y="-3283179"/>
            <a:ext cx="5248259" cy="569559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596012">
            <a:off x="15541781" y="-1123126"/>
            <a:ext cx="5162115" cy="4303651"/>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967698" y="7936428"/>
            <a:ext cx="3472856" cy="2077399"/>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380984">
            <a:off x="15758424" y="8400368"/>
            <a:ext cx="2471181" cy="3807141"/>
          </a:xfrm>
          <a:prstGeom prst="rect">
            <a:avLst/>
          </a:prstGeom>
        </p:spPr>
      </p:pic>
      <p:sp>
        <p:nvSpPr>
          <p:cNvPr name="TextBox 8" id="8"/>
          <p:cNvSpPr txBox="true"/>
          <p:nvPr/>
        </p:nvSpPr>
        <p:spPr>
          <a:xfrm rot="0">
            <a:off x="3039550" y="4238625"/>
            <a:ext cx="11927882" cy="1704975"/>
          </a:xfrm>
          <a:prstGeom prst="rect">
            <a:avLst/>
          </a:prstGeom>
        </p:spPr>
        <p:txBody>
          <a:bodyPr anchor="t" rtlCol="false" tIns="0" lIns="0" bIns="0" rIns="0">
            <a:spAutoFit/>
          </a:bodyPr>
          <a:lstStyle/>
          <a:p>
            <a:pPr algn="ctr">
              <a:lnSpc>
                <a:spcPts val="6359"/>
              </a:lnSpc>
            </a:pPr>
            <a:r>
              <a:rPr lang="en-US" sz="5299">
                <a:solidFill>
                  <a:srgbClr val="F82418"/>
                </a:solidFill>
                <a:latin typeface="Alegreya Sans Black"/>
              </a:rPr>
              <a:t>So sánh thời gian tải của</a:t>
            </a:r>
          </a:p>
          <a:p>
            <a:pPr algn="ctr">
              <a:lnSpc>
                <a:spcPts val="6359"/>
              </a:lnSpc>
            </a:pPr>
            <a:r>
              <a:rPr lang="en-US" sz="5299">
                <a:solidFill>
                  <a:srgbClr val="F82418"/>
                </a:solidFill>
                <a:latin typeface="Alegreya Sans Black"/>
              </a:rPr>
              <a:t> MDM với trình duyệt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0965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097886">
            <a:off x="15249743" y="-867172"/>
            <a:ext cx="5162115" cy="430365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4549130">
            <a:off x="-1577160" y="7170126"/>
            <a:ext cx="6380533" cy="4176349"/>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862963" y="7044708"/>
            <a:ext cx="2281153" cy="3544950"/>
          </a:xfrm>
          <a:prstGeom prst="rect">
            <a:avLst/>
          </a:prstGeom>
        </p:spPr>
      </p:pic>
      <p:pic>
        <p:nvPicPr>
          <p:cNvPr name="Picture 7" id="7"/>
          <p:cNvPicPr>
            <a:picLocks noChangeAspect="true"/>
          </p:cNvPicPr>
          <p:nvPr/>
        </p:nvPicPr>
        <p:blipFill>
          <a:blip r:embed="rId8"/>
          <a:srcRect l="681" t="0" r="6870" b="2983"/>
          <a:stretch>
            <a:fillRect/>
          </a:stretch>
        </p:blipFill>
        <p:spPr>
          <a:xfrm flipH="false" flipV="false" rot="0">
            <a:off x="2569197" y="2763153"/>
            <a:ext cx="12859827" cy="4395403"/>
          </a:xfrm>
          <a:prstGeom prst="rect">
            <a:avLst/>
          </a:prstGeom>
        </p:spPr>
      </p:pic>
      <p:sp>
        <p:nvSpPr>
          <p:cNvPr name="TextBox 8" id="8"/>
          <p:cNvSpPr txBox="true"/>
          <p:nvPr/>
        </p:nvSpPr>
        <p:spPr>
          <a:xfrm rot="0">
            <a:off x="1613107" y="1538941"/>
            <a:ext cx="15380908" cy="733425"/>
          </a:xfrm>
          <a:prstGeom prst="rect">
            <a:avLst/>
          </a:prstGeom>
        </p:spPr>
        <p:txBody>
          <a:bodyPr anchor="t" rtlCol="false" tIns="0" lIns="0" bIns="0" rIns="0">
            <a:spAutoFit/>
          </a:bodyPr>
          <a:lstStyle/>
          <a:p>
            <a:pPr algn="ctr">
              <a:lnSpc>
                <a:spcPts val="5850"/>
              </a:lnSpc>
              <a:spcBef>
                <a:spcPct val="0"/>
              </a:spcBef>
            </a:pPr>
            <a:r>
              <a:rPr lang="en-US" sz="4500">
                <a:solidFill>
                  <a:srgbClr val="000000"/>
                </a:solidFill>
                <a:latin typeface="Maven Pro Bold"/>
              </a:rPr>
              <a:t>Kết quả với liên kết với dung lượng file nhỏ hơn 1GB</a:t>
            </a:r>
          </a:p>
        </p:txBody>
      </p:sp>
      <p:sp>
        <p:nvSpPr>
          <p:cNvPr name="TextBox 9" id="9"/>
          <p:cNvSpPr txBox="true"/>
          <p:nvPr/>
        </p:nvSpPr>
        <p:spPr>
          <a:xfrm rot="0">
            <a:off x="1434496" y="7563619"/>
            <a:ext cx="15380908" cy="574675"/>
          </a:xfrm>
          <a:prstGeom prst="rect">
            <a:avLst/>
          </a:prstGeom>
        </p:spPr>
        <p:txBody>
          <a:bodyPr anchor="t" rtlCol="false" tIns="0" lIns="0" bIns="0" rIns="0">
            <a:spAutoFit/>
          </a:bodyPr>
          <a:lstStyle/>
          <a:p>
            <a:pPr algn="ctr">
              <a:lnSpc>
                <a:spcPts val="4550"/>
              </a:lnSpc>
              <a:spcBef>
                <a:spcPct val="0"/>
              </a:spcBef>
            </a:pPr>
            <a:r>
              <a:rPr lang="en-US" sz="3500">
                <a:solidFill>
                  <a:srgbClr val="008037"/>
                </a:solidFill>
                <a:latin typeface="Maven Pro Bold"/>
              </a:rPr>
              <a:t>Kết quả nhanh hơn khoảng 10% so với trình duyệt thông thường</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0965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097886">
            <a:off x="15249743" y="-867172"/>
            <a:ext cx="5162115" cy="430365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4549130">
            <a:off x="-1577160" y="7170126"/>
            <a:ext cx="6380533" cy="4176349"/>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862963" y="7044708"/>
            <a:ext cx="2281153" cy="3544950"/>
          </a:xfrm>
          <a:prstGeom prst="rect">
            <a:avLst/>
          </a:prstGeom>
        </p:spPr>
      </p:pic>
      <p:pic>
        <p:nvPicPr>
          <p:cNvPr name="Picture 7" id="7"/>
          <p:cNvPicPr>
            <a:picLocks noChangeAspect="true"/>
          </p:cNvPicPr>
          <p:nvPr/>
        </p:nvPicPr>
        <p:blipFill>
          <a:blip r:embed="rId8"/>
          <a:srcRect l="0" t="0" r="76" b="0"/>
          <a:stretch>
            <a:fillRect/>
          </a:stretch>
        </p:blipFill>
        <p:spPr>
          <a:xfrm flipH="false" flipV="false" rot="0">
            <a:off x="2941300" y="2818413"/>
            <a:ext cx="12367301" cy="4554923"/>
          </a:xfrm>
          <a:prstGeom prst="rect">
            <a:avLst/>
          </a:prstGeom>
        </p:spPr>
      </p:pic>
      <p:sp>
        <p:nvSpPr>
          <p:cNvPr name="TextBox 8" id="8"/>
          <p:cNvSpPr txBox="true"/>
          <p:nvPr/>
        </p:nvSpPr>
        <p:spPr>
          <a:xfrm rot="0">
            <a:off x="1613107" y="1538941"/>
            <a:ext cx="15380908" cy="733425"/>
          </a:xfrm>
          <a:prstGeom prst="rect">
            <a:avLst/>
          </a:prstGeom>
        </p:spPr>
        <p:txBody>
          <a:bodyPr anchor="t" rtlCol="false" tIns="0" lIns="0" bIns="0" rIns="0">
            <a:spAutoFit/>
          </a:bodyPr>
          <a:lstStyle/>
          <a:p>
            <a:pPr algn="ctr">
              <a:lnSpc>
                <a:spcPts val="5850"/>
              </a:lnSpc>
              <a:spcBef>
                <a:spcPct val="0"/>
              </a:spcBef>
            </a:pPr>
            <a:r>
              <a:rPr lang="en-US" sz="4500">
                <a:solidFill>
                  <a:srgbClr val="000000"/>
                </a:solidFill>
                <a:latin typeface="Maven Pro Bold"/>
              </a:rPr>
              <a:t>Kết quả với liên kết với dung lượng file lớn hơn 1GB</a:t>
            </a:r>
          </a:p>
        </p:txBody>
      </p:sp>
      <p:sp>
        <p:nvSpPr>
          <p:cNvPr name="TextBox 9" id="9"/>
          <p:cNvSpPr txBox="true"/>
          <p:nvPr/>
        </p:nvSpPr>
        <p:spPr>
          <a:xfrm rot="0">
            <a:off x="1434496" y="7635875"/>
            <a:ext cx="15380908" cy="574675"/>
          </a:xfrm>
          <a:prstGeom prst="rect">
            <a:avLst/>
          </a:prstGeom>
        </p:spPr>
        <p:txBody>
          <a:bodyPr anchor="t" rtlCol="false" tIns="0" lIns="0" bIns="0" rIns="0">
            <a:spAutoFit/>
          </a:bodyPr>
          <a:lstStyle/>
          <a:p>
            <a:pPr algn="ctr">
              <a:lnSpc>
                <a:spcPts val="4550"/>
              </a:lnSpc>
              <a:spcBef>
                <a:spcPct val="0"/>
              </a:spcBef>
            </a:pPr>
            <a:r>
              <a:rPr lang="en-US" sz="3500">
                <a:solidFill>
                  <a:srgbClr val="008037"/>
                </a:solidFill>
                <a:latin typeface="Maven Pro Bold"/>
              </a:rPr>
              <a:t>Kết quả nhanh hơn khoảng 10% so với trình duyệt thông thường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0965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097886">
            <a:off x="15249743" y="-867172"/>
            <a:ext cx="5162115" cy="430365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4549130">
            <a:off x="-1577160" y="7170126"/>
            <a:ext cx="6380533" cy="4176349"/>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862963" y="7044708"/>
            <a:ext cx="2281153" cy="3544950"/>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3262442" y="2897552"/>
            <a:ext cx="12082238" cy="4027413"/>
          </a:xfrm>
          <a:prstGeom prst="rect">
            <a:avLst/>
          </a:prstGeom>
        </p:spPr>
      </p:pic>
      <p:sp>
        <p:nvSpPr>
          <p:cNvPr name="TextBox 8" id="8"/>
          <p:cNvSpPr txBox="true"/>
          <p:nvPr/>
        </p:nvSpPr>
        <p:spPr>
          <a:xfrm rot="0">
            <a:off x="1613107" y="1538941"/>
            <a:ext cx="15380908" cy="733425"/>
          </a:xfrm>
          <a:prstGeom prst="rect">
            <a:avLst/>
          </a:prstGeom>
        </p:spPr>
        <p:txBody>
          <a:bodyPr anchor="t" rtlCol="false" tIns="0" lIns="0" bIns="0" rIns="0">
            <a:spAutoFit/>
          </a:bodyPr>
          <a:lstStyle/>
          <a:p>
            <a:pPr algn="ctr">
              <a:lnSpc>
                <a:spcPts val="5850"/>
              </a:lnSpc>
              <a:spcBef>
                <a:spcPct val="0"/>
              </a:spcBef>
            </a:pPr>
            <a:r>
              <a:rPr lang="en-US" sz="4500">
                <a:solidFill>
                  <a:srgbClr val="000000"/>
                </a:solidFill>
                <a:latin typeface="Maven Pro Bold"/>
              </a:rPr>
              <a:t>Kết quả với liên kết với dung lượng file lớn hơn 3GB</a:t>
            </a:r>
          </a:p>
        </p:txBody>
      </p:sp>
      <p:sp>
        <p:nvSpPr>
          <p:cNvPr name="TextBox 9" id="9"/>
          <p:cNvSpPr txBox="true"/>
          <p:nvPr/>
        </p:nvSpPr>
        <p:spPr>
          <a:xfrm rot="0">
            <a:off x="1434496" y="7635875"/>
            <a:ext cx="15380908" cy="574675"/>
          </a:xfrm>
          <a:prstGeom prst="rect">
            <a:avLst/>
          </a:prstGeom>
        </p:spPr>
        <p:txBody>
          <a:bodyPr anchor="t" rtlCol="false" tIns="0" lIns="0" bIns="0" rIns="0">
            <a:spAutoFit/>
          </a:bodyPr>
          <a:lstStyle/>
          <a:p>
            <a:pPr algn="ctr">
              <a:lnSpc>
                <a:spcPts val="4550"/>
              </a:lnSpc>
              <a:spcBef>
                <a:spcPct val="0"/>
              </a:spcBef>
            </a:pPr>
            <a:r>
              <a:rPr lang="en-US" sz="3500">
                <a:solidFill>
                  <a:srgbClr val="008037"/>
                </a:solidFill>
                <a:latin typeface="Maven Pro Bold"/>
              </a:rPr>
              <a:t>Kết quả nhanh hơn khoảng 12% so với trình duyệt thông thường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0965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097886">
            <a:off x="15249743" y="-867172"/>
            <a:ext cx="5162115" cy="430365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4549130">
            <a:off x="-1577160" y="7170126"/>
            <a:ext cx="6380533" cy="4176349"/>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862963" y="7044708"/>
            <a:ext cx="2281153" cy="3544950"/>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3109529" y="3086640"/>
            <a:ext cx="12753434" cy="4037519"/>
          </a:xfrm>
          <a:prstGeom prst="rect">
            <a:avLst/>
          </a:prstGeom>
        </p:spPr>
      </p:pic>
      <p:sp>
        <p:nvSpPr>
          <p:cNvPr name="TextBox 8" id="8"/>
          <p:cNvSpPr txBox="true"/>
          <p:nvPr/>
        </p:nvSpPr>
        <p:spPr>
          <a:xfrm rot="0">
            <a:off x="1613107" y="1538941"/>
            <a:ext cx="15380908" cy="733425"/>
          </a:xfrm>
          <a:prstGeom prst="rect">
            <a:avLst/>
          </a:prstGeom>
        </p:spPr>
        <p:txBody>
          <a:bodyPr anchor="t" rtlCol="false" tIns="0" lIns="0" bIns="0" rIns="0">
            <a:spAutoFit/>
          </a:bodyPr>
          <a:lstStyle/>
          <a:p>
            <a:pPr algn="ctr">
              <a:lnSpc>
                <a:spcPts val="5850"/>
              </a:lnSpc>
              <a:spcBef>
                <a:spcPct val="0"/>
              </a:spcBef>
            </a:pPr>
            <a:r>
              <a:rPr lang="en-US" sz="4500">
                <a:solidFill>
                  <a:srgbClr val="000000"/>
                </a:solidFill>
                <a:latin typeface="Maven Pro Bold"/>
              </a:rPr>
              <a:t>Kết quả với liên kết với dung lượng file lớn hơn 10GB</a:t>
            </a:r>
          </a:p>
        </p:txBody>
      </p:sp>
      <p:sp>
        <p:nvSpPr>
          <p:cNvPr name="TextBox 9" id="9"/>
          <p:cNvSpPr txBox="true"/>
          <p:nvPr/>
        </p:nvSpPr>
        <p:spPr>
          <a:xfrm rot="0">
            <a:off x="1575007" y="7641390"/>
            <a:ext cx="15380908" cy="574675"/>
          </a:xfrm>
          <a:prstGeom prst="rect">
            <a:avLst/>
          </a:prstGeom>
        </p:spPr>
        <p:txBody>
          <a:bodyPr anchor="t" rtlCol="false" tIns="0" lIns="0" bIns="0" rIns="0">
            <a:spAutoFit/>
          </a:bodyPr>
          <a:lstStyle/>
          <a:p>
            <a:pPr algn="ctr">
              <a:lnSpc>
                <a:spcPts val="4550"/>
              </a:lnSpc>
              <a:spcBef>
                <a:spcPct val="0"/>
              </a:spcBef>
            </a:pPr>
            <a:r>
              <a:rPr lang="en-US" sz="3500">
                <a:solidFill>
                  <a:srgbClr val="008037"/>
                </a:solidFill>
                <a:latin typeface="Maven Pro Bold"/>
              </a:rPr>
              <a:t>Kết quả nhanh hơn khoảng 14% so với trình duyệt thông thường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483644">
            <a:off x="-683573" y="-3283179"/>
            <a:ext cx="5248259" cy="569559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596012">
            <a:off x="15541781" y="-1123126"/>
            <a:ext cx="5162115" cy="4303651"/>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967698" y="7936428"/>
            <a:ext cx="3472856" cy="2077399"/>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380984">
            <a:off x="15758424" y="8400368"/>
            <a:ext cx="2471181" cy="3807141"/>
          </a:xfrm>
          <a:prstGeom prst="rect">
            <a:avLst/>
          </a:prstGeom>
        </p:spPr>
      </p:pic>
      <p:sp>
        <p:nvSpPr>
          <p:cNvPr name="TextBox 8" id="8"/>
          <p:cNvSpPr txBox="true"/>
          <p:nvPr/>
        </p:nvSpPr>
        <p:spPr>
          <a:xfrm rot="0">
            <a:off x="3039550" y="4238625"/>
            <a:ext cx="11927882" cy="1704975"/>
          </a:xfrm>
          <a:prstGeom prst="rect">
            <a:avLst/>
          </a:prstGeom>
        </p:spPr>
        <p:txBody>
          <a:bodyPr anchor="t" rtlCol="false" tIns="0" lIns="0" bIns="0" rIns="0">
            <a:spAutoFit/>
          </a:bodyPr>
          <a:lstStyle/>
          <a:p>
            <a:pPr algn="ctr">
              <a:lnSpc>
                <a:spcPts val="6359"/>
              </a:lnSpc>
            </a:pPr>
            <a:r>
              <a:rPr lang="en-US" sz="5299">
                <a:solidFill>
                  <a:srgbClr val="F82418"/>
                </a:solidFill>
                <a:latin typeface="Alegreya Sans Black"/>
              </a:rPr>
              <a:t>So sánh thời gian tải của</a:t>
            </a:r>
          </a:p>
          <a:p>
            <a:pPr algn="ctr">
              <a:lnSpc>
                <a:spcPts val="6359"/>
              </a:lnSpc>
            </a:pPr>
            <a:r>
              <a:rPr lang="en-US" sz="5299">
                <a:solidFill>
                  <a:srgbClr val="F82418"/>
                </a:solidFill>
                <a:latin typeface="Alegreya Sans Black"/>
              </a:rPr>
              <a:t> MDM khi tăng số luồng lên dần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0965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097886">
            <a:off x="15249743" y="-867172"/>
            <a:ext cx="5162115" cy="430365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4549130">
            <a:off x="-1577160" y="7170126"/>
            <a:ext cx="6380533" cy="4176349"/>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862963" y="7044708"/>
            <a:ext cx="2281153" cy="3544950"/>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5131789" y="2600696"/>
            <a:ext cx="8024423" cy="5085608"/>
          </a:xfrm>
          <a:prstGeom prst="rect">
            <a:avLst/>
          </a:prstGeom>
        </p:spPr>
      </p:pic>
      <p:sp>
        <p:nvSpPr>
          <p:cNvPr name="TextBox 8" id="8"/>
          <p:cNvSpPr txBox="true"/>
          <p:nvPr/>
        </p:nvSpPr>
        <p:spPr>
          <a:xfrm rot="0">
            <a:off x="1613107" y="1538941"/>
            <a:ext cx="15380908" cy="733425"/>
          </a:xfrm>
          <a:prstGeom prst="rect">
            <a:avLst/>
          </a:prstGeom>
        </p:spPr>
        <p:txBody>
          <a:bodyPr anchor="t" rtlCol="false" tIns="0" lIns="0" bIns="0" rIns="0">
            <a:spAutoFit/>
          </a:bodyPr>
          <a:lstStyle/>
          <a:p>
            <a:pPr algn="ctr">
              <a:lnSpc>
                <a:spcPts val="5850"/>
              </a:lnSpc>
              <a:spcBef>
                <a:spcPct val="0"/>
              </a:spcBef>
            </a:pPr>
            <a:r>
              <a:rPr lang="en-US" sz="4500">
                <a:solidFill>
                  <a:srgbClr val="000000"/>
                </a:solidFill>
                <a:latin typeface="Maven Pro Bold"/>
              </a:rPr>
              <a:t>Kết quả tính thời gian tải của app khi tăng số luồng</a:t>
            </a:r>
          </a:p>
        </p:txBody>
      </p:sp>
      <p:sp>
        <p:nvSpPr>
          <p:cNvPr name="TextBox 9" id="9"/>
          <p:cNvSpPr txBox="true"/>
          <p:nvPr/>
        </p:nvSpPr>
        <p:spPr>
          <a:xfrm rot="0">
            <a:off x="1575007" y="7641390"/>
            <a:ext cx="15380908" cy="574675"/>
          </a:xfrm>
          <a:prstGeom prst="rect">
            <a:avLst/>
          </a:prstGeom>
        </p:spPr>
        <p:txBody>
          <a:bodyPr anchor="t" rtlCol="false" tIns="0" lIns="0" bIns="0" rIns="0">
            <a:spAutoFit/>
          </a:bodyPr>
          <a:lstStyle/>
          <a:p>
            <a:pPr algn="ctr">
              <a:lnSpc>
                <a:spcPts val="4550"/>
              </a:lnSpc>
              <a:spcBef>
                <a:spcPct val="0"/>
              </a:spcBef>
            </a:pPr>
            <a:r>
              <a:rPr lang="en-US" sz="3500">
                <a:solidFill>
                  <a:srgbClr val="008037"/>
                </a:solidFill>
                <a:latin typeface="Maven Pro Bold Bold"/>
              </a:rPr>
              <a:t>Số luồng càng tăng thì thời gian tải càng ngắn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4549130">
            <a:off x="-1577160" y="7170126"/>
            <a:ext cx="6380533" cy="4176349"/>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368775">
            <a:off x="-1595429" y="-2329458"/>
            <a:ext cx="5248259" cy="5695590"/>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6624961">
            <a:off x="17408056" y="-1254138"/>
            <a:ext cx="2281153" cy="3544950"/>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2097886">
            <a:off x="14678243" y="8253015"/>
            <a:ext cx="5162115" cy="4303651"/>
          </a:xfrm>
          <a:prstGeom prst="rect">
            <a:avLst/>
          </a:prstGeom>
        </p:spPr>
      </p:pic>
      <p:sp>
        <p:nvSpPr>
          <p:cNvPr name="TextBox 8" id="8"/>
          <p:cNvSpPr txBox="true"/>
          <p:nvPr/>
        </p:nvSpPr>
        <p:spPr>
          <a:xfrm rot="0">
            <a:off x="3712371" y="1898841"/>
            <a:ext cx="10863257" cy="121920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241726"/>
                </a:solidFill>
                <a:latin typeface="Amatic SC Bold"/>
              </a:rPr>
              <a:t>NỘI DUNG</a:t>
            </a:r>
          </a:p>
        </p:txBody>
      </p:sp>
      <p:grpSp>
        <p:nvGrpSpPr>
          <p:cNvPr name="Group 9" id="9"/>
          <p:cNvGrpSpPr/>
          <p:nvPr/>
        </p:nvGrpSpPr>
        <p:grpSpPr>
          <a:xfrm rot="0">
            <a:off x="1674071" y="3473750"/>
            <a:ext cx="3388048" cy="4359851"/>
            <a:chOff x="0" y="0"/>
            <a:chExt cx="3133810" cy="4032689"/>
          </a:xfrm>
        </p:grpSpPr>
        <p:sp>
          <p:nvSpPr>
            <p:cNvPr name="Freeform 10" id="10"/>
            <p:cNvSpPr/>
            <p:nvPr/>
          </p:nvSpPr>
          <p:spPr>
            <a:xfrm>
              <a:off x="0" y="0"/>
              <a:ext cx="3133810" cy="4032689"/>
            </a:xfrm>
            <a:custGeom>
              <a:avLst/>
              <a:gdLst/>
              <a:ahLst/>
              <a:cxnLst/>
              <a:rect r="r" b="b" t="t" l="l"/>
              <a:pathLst>
                <a:path h="4032689"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89"/>
                    <a:pt x="3009350" y="4032689"/>
                  </a:cubicBezTo>
                  <a:close/>
                </a:path>
              </a:pathLst>
            </a:custGeom>
            <a:solidFill>
              <a:srgbClr val="F59382"/>
            </a:solidFill>
          </p:spPr>
        </p:sp>
      </p:grpSp>
      <p:grpSp>
        <p:nvGrpSpPr>
          <p:cNvPr name="Group 11" id="11"/>
          <p:cNvGrpSpPr/>
          <p:nvPr/>
        </p:nvGrpSpPr>
        <p:grpSpPr>
          <a:xfrm rot="0">
            <a:off x="5519319" y="3473750"/>
            <a:ext cx="3388048" cy="4359851"/>
            <a:chOff x="0" y="0"/>
            <a:chExt cx="3133810" cy="4032689"/>
          </a:xfrm>
        </p:grpSpPr>
        <p:sp>
          <p:nvSpPr>
            <p:cNvPr name="Freeform 12" id="12"/>
            <p:cNvSpPr/>
            <p:nvPr/>
          </p:nvSpPr>
          <p:spPr>
            <a:xfrm>
              <a:off x="0" y="0"/>
              <a:ext cx="3133810" cy="4032689"/>
            </a:xfrm>
            <a:custGeom>
              <a:avLst/>
              <a:gdLst/>
              <a:ahLst/>
              <a:cxnLst/>
              <a:rect r="r" b="b" t="t" l="l"/>
              <a:pathLst>
                <a:path h="4032689"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89"/>
                    <a:pt x="3009350" y="4032689"/>
                  </a:cubicBezTo>
                  <a:close/>
                </a:path>
              </a:pathLst>
            </a:custGeom>
            <a:solidFill>
              <a:srgbClr val="F59382"/>
            </a:solidFill>
          </p:spPr>
        </p:sp>
      </p:grpSp>
      <p:grpSp>
        <p:nvGrpSpPr>
          <p:cNvPr name="Group 13" id="13"/>
          <p:cNvGrpSpPr/>
          <p:nvPr/>
        </p:nvGrpSpPr>
        <p:grpSpPr>
          <a:xfrm rot="0">
            <a:off x="9364567" y="3473750"/>
            <a:ext cx="3388048" cy="4359851"/>
            <a:chOff x="0" y="0"/>
            <a:chExt cx="3133810" cy="4032689"/>
          </a:xfrm>
        </p:grpSpPr>
        <p:sp>
          <p:nvSpPr>
            <p:cNvPr name="Freeform 14" id="14"/>
            <p:cNvSpPr/>
            <p:nvPr/>
          </p:nvSpPr>
          <p:spPr>
            <a:xfrm>
              <a:off x="0" y="0"/>
              <a:ext cx="3133810" cy="4032689"/>
            </a:xfrm>
            <a:custGeom>
              <a:avLst/>
              <a:gdLst/>
              <a:ahLst/>
              <a:cxnLst/>
              <a:rect r="r" b="b" t="t" l="l"/>
              <a:pathLst>
                <a:path h="4032689"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89"/>
                    <a:pt x="3009350" y="4032689"/>
                  </a:cubicBezTo>
                  <a:close/>
                </a:path>
              </a:pathLst>
            </a:custGeom>
            <a:solidFill>
              <a:srgbClr val="F59382"/>
            </a:solidFill>
          </p:spPr>
        </p:sp>
      </p:grpSp>
      <p:grpSp>
        <p:nvGrpSpPr>
          <p:cNvPr name="Group 15" id="15"/>
          <p:cNvGrpSpPr/>
          <p:nvPr/>
        </p:nvGrpSpPr>
        <p:grpSpPr>
          <a:xfrm rot="0">
            <a:off x="13209815" y="3473750"/>
            <a:ext cx="3388048" cy="4359851"/>
            <a:chOff x="0" y="0"/>
            <a:chExt cx="3133810" cy="4032689"/>
          </a:xfrm>
        </p:grpSpPr>
        <p:sp>
          <p:nvSpPr>
            <p:cNvPr name="Freeform 16" id="16"/>
            <p:cNvSpPr/>
            <p:nvPr/>
          </p:nvSpPr>
          <p:spPr>
            <a:xfrm>
              <a:off x="0" y="0"/>
              <a:ext cx="3133810" cy="4032689"/>
            </a:xfrm>
            <a:custGeom>
              <a:avLst/>
              <a:gdLst/>
              <a:ahLst/>
              <a:cxnLst/>
              <a:rect r="r" b="b" t="t" l="l"/>
              <a:pathLst>
                <a:path h="4032689"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89"/>
                    <a:pt x="3009350" y="4032689"/>
                  </a:cubicBezTo>
                  <a:close/>
                </a:path>
              </a:pathLst>
            </a:custGeom>
            <a:solidFill>
              <a:srgbClr val="F59382"/>
            </a:solidFill>
          </p:spPr>
        </p:sp>
      </p:grpSp>
      <p:sp>
        <p:nvSpPr>
          <p:cNvPr name="TextBox 17" id="17"/>
          <p:cNvSpPr txBox="true"/>
          <p:nvPr/>
        </p:nvSpPr>
        <p:spPr>
          <a:xfrm rot="0">
            <a:off x="2044452" y="3861030"/>
            <a:ext cx="731749" cy="678561"/>
          </a:xfrm>
          <a:prstGeom prst="rect">
            <a:avLst/>
          </a:prstGeom>
        </p:spPr>
        <p:txBody>
          <a:bodyPr anchor="t" rtlCol="false" tIns="0" lIns="0" bIns="0" rIns="0">
            <a:spAutoFit/>
          </a:bodyPr>
          <a:lstStyle/>
          <a:p>
            <a:pPr marL="0" indent="0" lvl="1">
              <a:lnSpc>
                <a:spcPts val="5652"/>
              </a:lnSpc>
              <a:spcBef>
                <a:spcPct val="0"/>
              </a:spcBef>
            </a:pPr>
            <a:r>
              <a:rPr lang="en-US" sz="3600" u="none">
                <a:solidFill>
                  <a:srgbClr val="FFFFFF"/>
                </a:solidFill>
                <a:latin typeface="Public Sans Thin Bold"/>
              </a:rPr>
              <a:t>01</a:t>
            </a:r>
          </a:p>
        </p:txBody>
      </p:sp>
      <p:sp>
        <p:nvSpPr>
          <p:cNvPr name="TextBox 18" id="18"/>
          <p:cNvSpPr txBox="true"/>
          <p:nvPr/>
        </p:nvSpPr>
        <p:spPr>
          <a:xfrm rot="0">
            <a:off x="5904534" y="3861030"/>
            <a:ext cx="731749" cy="678561"/>
          </a:xfrm>
          <a:prstGeom prst="rect">
            <a:avLst/>
          </a:prstGeom>
        </p:spPr>
        <p:txBody>
          <a:bodyPr anchor="t" rtlCol="false" tIns="0" lIns="0" bIns="0" rIns="0">
            <a:spAutoFit/>
          </a:bodyPr>
          <a:lstStyle/>
          <a:p>
            <a:pPr marL="0" indent="0" lvl="1">
              <a:lnSpc>
                <a:spcPts val="5652"/>
              </a:lnSpc>
              <a:spcBef>
                <a:spcPct val="0"/>
              </a:spcBef>
            </a:pPr>
            <a:r>
              <a:rPr lang="en-US" sz="3600" u="none">
                <a:solidFill>
                  <a:srgbClr val="FFFFFF"/>
                </a:solidFill>
                <a:latin typeface="Public Sans Thin Bold"/>
              </a:rPr>
              <a:t>02</a:t>
            </a:r>
          </a:p>
        </p:txBody>
      </p:sp>
      <p:sp>
        <p:nvSpPr>
          <p:cNvPr name="TextBox 19" id="19"/>
          <p:cNvSpPr txBox="true"/>
          <p:nvPr/>
        </p:nvSpPr>
        <p:spPr>
          <a:xfrm rot="0">
            <a:off x="9764617" y="3861030"/>
            <a:ext cx="731749" cy="678561"/>
          </a:xfrm>
          <a:prstGeom prst="rect">
            <a:avLst/>
          </a:prstGeom>
        </p:spPr>
        <p:txBody>
          <a:bodyPr anchor="t" rtlCol="false" tIns="0" lIns="0" bIns="0" rIns="0">
            <a:spAutoFit/>
          </a:bodyPr>
          <a:lstStyle/>
          <a:p>
            <a:pPr marL="0" indent="0" lvl="1">
              <a:lnSpc>
                <a:spcPts val="5652"/>
              </a:lnSpc>
              <a:spcBef>
                <a:spcPct val="0"/>
              </a:spcBef>
            </a:pPr>
            <a:r>
              <a:rPr lang="en-US" sz="3600" u="none">
                <a:solidFill>
                  <a:srgbClr val="FFFFFF"/>
                </a:solidFill>
                <a:latin typeface="Public Sans Thin Bold"/>
              </a:rPr>
              <a:t>03</a:t>
            </a:r>
          </a:p>
        </p:txBody>
      </p:sp>
      <p:sp>
        <p:nvSpPr>
          <p:cNvPr name="TextBox 20" id="20"/>
          <p:cNvSpPr txBox="true"/>
          <p:nvPr/>
        </p:nvSpPr>
        <p:spPr>
          <a:xfrm rot="0">
            <a:off x="13609865" y="3861030"/>
            <a:ext cx="731749" cy="678561"/>
          </a:xfrm>
          <a:prstGeom prst="rect">
            <a:avLst/>
          </a:prstGeom>
        </p:spPr>
        <p:txBody>
          <a:bodyPr anchor="t" rtlCol="false" tIns="0" lIns="0" bIns="0" rIns="0">
            <a:spAutoFit/>
          </a:bodyPr>
          <a:lstStyle/>
          <a:p>
            <a:pPr marL="0" indent="0" lvl="1">
              <a:lnSpc>
                <a:spcPts val="5652"/>
              </a:lnSpc>
              <a:spcBef>
                <a:spcPct val="0"/>
              </a:spcBef>
            </a:pPr>
            <a:r>
              <a:rPr lang="en-US" sz="3600" u="none">
                <a:solidFill>
                  <a:srgbClr val="FFFFFF"/>
                </a:solidFill>
                <a:latin typeface="Public Sans Thin Bold"/>
              </a:rPr>
              <a:t>04</a:t>
            </a:r>
          </a:p>
        </p:txBody>
      </p:sp>
      <p:sp>
        <p:nvSpPr>
          <p:cNvPr name="TextBox 21" id="21"/>
          <p:cNvSpPr txBox="true"/>
          <p:nvPr/>
        </p:nvSpPr>
        <p:spPr>
          <a:xfrm rot="0">
            <a:off x="2021821" y="4844161"/>
            <a:ext cx="2692547" cy="1631950"/>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Maven Pro Bold Bold"/>
              </a:rPr>
              <a:t>Tổng quan</a:t>
            </a:r>
          </a:p>
        </p:txBody>
      </p:sp>
      <p:sp>
        <p:nvSpPr>
          <p:cNvPr name="TextBox 22" id="22"/>
          <p:cNvSpPr txBox="true"/>
          <p:nvPr/>
        </p:nvSpPr>
        <p:spPr>
          <a:xfrm rot="0">
            <a:off x="5519938" y="4844161"/>
            <a:ext cx="3387429" cy="2451100"/>
          </a:xfrm>
          <a:prstGeom prst="rect">
            <a:avLst/>
          </a:prstGeom>
        </p:spPr>
        <p:txBody>
          <a:bodyPr anchor="t" rtlCol="false" tIns="0" lIns="0" bIns="0" rIns="0">
            <a:spAutoFit/>
          </a:bodyPr>
          <a:lstStyle/>
          <a:p>
            <a:pPr algn="ctr">
              <a:lnSpc>
                <a:spcPts val="6500"/>
              </a:lnSpc>
            </a:pPr>
            <a:r>
              <a:rPr lang="en-US" sz="5000">
                <a:solidFill>
                  <a:srgbClr val="FFFFFF"/>
                </a:solidFill>
                <a:latin typeface="Maven Pro Bold Bold"/>
              </a:rPr>
              <a:t>Phân tích và</a:t>
            </a:r>
          </a:p>
          <a:p>
            <a:pPr algn="ctr" marL="0" indent="0" lvl="0">
              <a:lnSpc>
                <a:spcPts val="6500"/>
              </a:lnSpc>
              <a:spcBef>
                <a:spcPct val="0"/>
              </a:spcBef>
            </a:pPr>
            <a:r>
              <a:rPr lang="en-US" sz="5000">
                <a:solidFill>
                  <a:srgbClr val="FFFFFF"/>
                </a:solidFill>
                <a:latin typeface="Maven Pro Bold Bold"/>
              </a:rPr>
              <a:t>thiết kế</a:t>
            </a:r>
          </a:p>
        </p:txBody>
      </p:sp>
      <p:sp>
        <p:nvSpPr>
          <p:cNvPr name="TextBox 23" id="23"/>
          <p:cNvSpPr txBox="true"/>
          <p:nvPr/>
        </p:nvSpPr>
        <p:spPr>
          <a:xfrm rot="0">
            <a:off x="9365186" y="4844161"/>
            <a:ext cx="3387429" cy="2451100"/>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Maven Pro Bold Bold"/>
              </a:rPr>
              <a:t>Kết quả chương trình</a:t>
            </a:r>
          </a:p>
        </p:txBody>
      </p:sp>
      <p:sp>
        <p:nvSpPr>
          <p:cNvPr name="TextBox 24" id="24"/>
          <p:cNvSpPr txBox="true"/>
          <p:nvPr/>
        </p:nvSpPr>
        <p:spPr>
          <a:xfrm rot="0">
            <a:off x="13548041" y="4875911"/>
            <a:ext cx="2711597" cy="812800"/>
          </a:xfrm>
          <a:prstGeom prst="rect">
            <a:avLst/>
          </a:prstGeom>
        </p:spPr>
        <p:txBody>
          <a:bodyPr anchor="t" rtlCol="false" tIns="0" lIns="0" bIns="0" rIns="0">
            <a:spAutoFit/>
          </a:bodyPr>
          <a:lstStyle/>
          <a:p>
            <a:pPr algn="ctr" marL="0" indent="0" lvl="0">
              <a:lnSpc>
                <a:spcPts val="6500"/>
              </a:lnSpc>
              <a:spcBef>
                <a:spcPct val="0"/>
              </a:spcBef>
            </a:pPr>
            <a:r>
              <a:rPr lang="en-US" sz="5000">
                <a:solidFill>
                  <a:srgbClr val="FFFFFF"/>
                </a:solidFill>
                <a:latin typeface="Maven Pro Bold Bold"/>
              </a:rPr>
              <a:t>Kết luận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0965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097886">
            <a:off x="15249743" y="-867172"/>
            <a:ext cx="5162115" cy="430365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4549130">
            <a:off x="-1577160" y="7170126"/>
            <a:ext cx="6380533" cy="4176349"/>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862963" y="7044708"/>
            <a:ext cx="2281153" cy="3544950"/>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4998605" y="2642368"/>
            <a:ext cx="8290790" cy="5002265"/>
          </a:xfrm>
          <a:prstGeom prst="rect">
            <a:avLst/>
          </a:prstGeom>
        </p:spPr>
      </p:pic>
      <p:sp>
        <p:nvSpPr>
          <p:cNvPr name="TextBox 8" id="8"/>
          <p:cNvSpPr txBox="true"/>
          <p:nvPr/>
        </p:nvSpPr>
        <p:spPr>
          <a:xfrm rot="0">
            <a:off x="1613107" y="1538941"/>
            <a:ext cx="15380908" cy="733425"/>
          </a:xfrm>
          <a:prstGeom prst="rect">
            <a:avLst/>
          </a:prstGeom>
        </p:spPr>
        <p:txBody>
          <a:bodyPr anchor="t" rtlCol="false" tIns="0" lIns="0" bIns="0" rIns="0">
            <a:spAutoFit/>
          </a:bodyPr>
          <a:lstStyle/>
          <a:p>
            <a:pPr algn="ctr">
              <a:lnSpc>
                <a:spcPts val="5850"/>
              </a:lnSpc>
              <a:spcBef>
                <a:spcPct val="0"/>
              </a:spcBef>
            </a:pPr>
            <a:r>
              <a:rPr lang="en-US" sz="4500">
                <a:solidFill>
                  <a:srgbClr val="000000"/>
                </a:solidFill>
                <a:latin typeface="Maven Pro Bold"/>
              </a:rPr>
              <a:t>Kết quả tính thời gian tải của app khi tăng số luồng</a:t>
            </a:r>
          </a:p>
        </p:txBody>
      </p:sp>
      <p:sp>
        <p:nvSpPr>
          <p:cNvPr name="TextBox 9" id="9"/>
          <p:cNvSpPr txBox="true"/>
          <p:nvPr/>
        </p:nvSpPr>
        <p:spPr>
          <a:xfrm rot="0">
            <a:off x="1575007" y="7641390"/>
            <a:ext cx="15380908" cy="574675"/>
          </a:xfrm>
          <a:prstGeom prst="rect">
            <a:avLst/>
          </a:prstGeom>
        </p:spPr>
        <p:txBody>
          <a:bodyPr anchor="t" rtlCol="false" tIns="0" lIns="0" bIns="0" rIns="0">
            <a:spAutoFit/>
          </a:bodyPr>
          <a:lstStyle/>
          <a:p>
            <a:pPr algn="ctr">
              <a:lnSpc>
                <a:spcPts val="4550"/>
              </a:lnSpc>
              <a:spcBef>
                <a:spcPct val="0"/>
              </a:spcBef>
            </a:pPr>
            <a:r>
              <a:rPr lang="en-US" sz="3500">
                <a:solidFill>
                  <a:srgbClr val="008037"/>
                </a:solidFill>
                <a:latin typeface="Maven Pro Bold Bold"/>
              </a:rPr>
              <a:t>Số luồng càng tăng thì thời gian tải càng ngắn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0965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097886">
            <a:off x="15249743" y="-867172"/>
            <a:ext cx="5162115" cy="430365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4549130">
            <a:off x="-1577160" y="7170126"/>
            <a:ext cx="6380533" cy="4176349"/>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862963" y="7044708"/>
            <a:ext cx="2281153" cy="3544950"/>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4344733" y="3006011"/>
            <a:ext cx="9598534" cy="4274977"/>
          </a:xfrm>
          <a:prstGeom prst="rect">
            <a:avLst/>
          </a:prstGeom>
        </p:spPr>
      </p:pic>
      <p:sp>
        <p:nvSpPr>
          <p:cNvPr name="TextBox 8" id="8"/>
          <p:cNvSpPr txBox="true"/>
          <p:nvPr/>
        </p:nvSpPr>
        <p:spPr>
          <a:xfrm rot="0">
            <a:off x="1613107" y="1538941"/>
            <a:ext cx="15380908" cy="733425"/>
          </a:xfrm>
          <a:prstGeom prst="rect">
            <a:avLst/>
          </a:prstGeom>
        </p:spPr>
        <p:txBody>
          <a:bodyPr anchor="t" rtlCol="false" tIns="0" lIns="0" bIns="0" rIns="0">
            <a:spAutoFit/>
          </a:bodyPr>
          <a:lstStyle/>
          <a:p>
            <a:pPr algn="ctr">
              <a:lnSpc>
                <a:spcPts val="5850"/>
              </a:lnSpc>
              <a:spcBef>
                <a:spcPct val="0"/>
              </a:spcBef>
            </a:pPr>
            <a:r>
              <a:rPr lang="en-US" sz="4500">
                <a:solidFill>
                  <a:srgbClr val="000000"/>
                </a:solidFill>
                <a:latin typeface="Maven Pro Bold"/>
              </a:rPr>
              <a:t>Kết quả tính thời gian tải của app khi tăng số luồng</a:t>
            </a:r>
          </a:p>
        </p:txBody>
      </p:sp>
      <p:sp>
        <p:nvSpPr>
          <p:cNvPr name="TextBox 9" id="9"/>
          <p:cNvSpPr txBox="true"/>
          <p:nvPr/>
        </p:nvSpPr>
        <p:spPr>
          <a:xfrm rot="0">
            <a:off x="1575007" y="7641390"/>
            <a:ext cx="15380908" cy="574675"/>
          </a:xfrm>
          <a:prstGeom prst="rect">
            <a:avLst/>
          </a:prstGeom>
        </p:spPr>
        <p:txBody>
          <a:bodyPr anchor="t" rtlCol="false" tIns="0" lIns="0" bIns="0" rIns="0">
            <a:spAutoFit/>
          </a:bodyPr>
          <a:lstStyle/>
          <a:p>
            <a:pPr algn="ctr">
              <a:lnSpc>
                <a:spcPts val="4550"/>
              </a:lnSpc>
              <a:spcBef>
                <a:spcPct val="0"/>
              </a:spcBef>
            </a:pPr>
            <a:r>
              <a:rPr lang="en-US" sz="3500">
                <a:solidFill>
                  <a:srgbClr val="008037"/>
                </a:solidFill>
                <a:latin typeface="Maven Pro Bold Bold"/>
              </a:rPr>
              <a:t>Số luồng càng tăng thì thời gian tải càng ngắn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9378153">
            <a:off x="-2624129" y="-2847795"/>
            <a:ext cx="5248259" cy="5695590"/>
          </a:xfrm>
          <a:prstGeom prst="rect">
            <a:avLst/>
          </a:prstGeom>
        </p:spPr>
      </p:pic>
      <p:sp>
        <p:nvSpPr>
          <p:cNvPr name="TextBox 5" id="5"/>
          <p:cNvSpPr txBox="true"/>
          <p:nvPr/>
        </p:nvSpPr>
        <p:spPr>
          <a:xfrm rot="0">
            <a:off x="2463680" y="4362450"/>
            <a:ext cx="13360641" cy="1390650"/>
          </a:xfrm>
          <a:prstGeom prst="rect">
            <a:avLst/>
          </a:prstGeom>
        </p:spPr>
        <p:txBody>
          <a:bodyPr anchor="t" rtlCol="false" tIns="0" lIns="0" bIns="0" rIns="0">
            <a:spAutoFit/>
          </a:bodyPr>
          <a:lstStyle/>
          <a:p>
            <a:pPr algn="ctr">
              <a:lnSpc>
                <a:spcPts val="9600"/>
              </a:lnSpc>
            </a:pPr>
            <a:r>
              <a:rPr lang="en-US" sz="8000">
                <a:solidFill>
                  <a:srgbClr val="7ED957"/>
                </a:solidFill>
                <a:latin typeface="Alegreya Sans Black"/>
              </a:rPr>
              <a:t>4. Kết luận và hướng phát triển</a:t>
            </a: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67698" y="7936428"/>
            <a:ext cx="3472856" cy="2077399"/>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9926846">
            <a:off x="16206204" y="-1405521"/>
            <a:ext cx="2471181" cy="3807141"/>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4206024">
            <a:off x="15408339" y="8646591"/>
            <a:ext cx="5162115" cy="4303651"/>
          </a:xfrm>
          <a:prstGeom prst="rect">
            <a:avLst/>
          </a:prstGeom>
        </p:spPr>
      </p:pic>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097886">
            <a:off x="15249743" y="-867172"/>
            <a:ext cx="5162115" cy="4303651"/>
          </a:xfrm>
          <a:prstGeom prst="rect">
            <a:avLst/>
          </a:prstGeom>
        </p:spPr>
      </p:pic>
      <p:grpSp>
        <p:nvGrpSpPr>
          <p:cNvPr name="Group 3" id="3"/>
          <p:cNvGrpSpPr/>
          <p:nvPr/>
        </p:nvGrpSpPr>
        <p:grpSpPr>
          <a:xfrm rot="0">
            <a:off x="1009650" y="1028700"/>
            <a:ext cx="16230600" cy="8229600"/>
            <a:chOff x="0" y="0"/>
            <a:chExt cx="17532556" cy="8889747"/>
          </a:xfrm>
        </p:grpSpPr>
        <p:sp>
          <p:nvSpPr>
            <p:cNvPr name="Freeform 4" id="4"/>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9E0"/>
            </a:solidFill>
          </p:spPr>
        </p:sp>
      </p:gr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4549130">
            <a:off x="-1577160" y="7170126"/>
            <a:ext cx="6380533" cy="4176349"/>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862963" y="7044708"/>
            <a:ext cx="2281153" cy="3544950"/>
          </a:xfrm>
          <a:prstGeom prst="rect">
            <a:avLst/>
          </a:prstGeom>
        </p:spPr>
      </p:pic>
      <p:sp>
        <p:nvSpPr>
          <p:cNvPr name="TextBox 7" id="7"/>
          <p:cNvSpPr txBox="true"/>
          <p:nvPr/>
        </p:nvSpPr>
        <p:spPr>
          <a:xfrm rot="0">
            <a:off x="1613107" y="1384095"/>
            <a:ext cx="2379940" cy="854075"/>
          </a:xfrm>
          <a:prstGeom prst="rect">
            <a:avLst/>
          </a:prstGeom>
        </p:spPr>
        <p:txBody>
          <a:bodyPr anchor="t" rtlCol="false" tIns="0" lIns="0" bIns="0" rIns="0">
            <a:spAutoFit/>
          </a:bodyPr>
          <a:lstStyle/>
          <a:p>
            <a:pPr>
              <a:lnSpc>
                <a:spcPts val="6999"/>
              </a:lnSpc>
            </a:pPr>
            <a:r>
              <a:rPr lang="en-US" sz="4999">
                <a:solidFill>
                  <a:srgbClr val="000000"/>
                </a:solidFill>
                <a:latin typeface="Clear Sans Regular Bold"/>
              </a:rPr>
              <a:t>Kết luận</a:t>
            </a:r>
          </a:p>
        </p:txBody>
      </p:sp>
      <p:sp>
        <p:nvSpPr>
          <p:cNvPr name="TextBox 8" id="8"/>
          <p:cNvSpPr txBox="true"/>
          <p:nvPr/>
        </p:nvSpPr>
        <p:spPr>
          <a:xfrm rot="0">
            <a:off x="2427532" y="2400300"/>
            <a:ext cx="13394836" cy="6178550"/>
          </a:xfrm>
          <a:prstGeom prst="rect">
            <a:avLst/>
          </a:prstGeom>
        </p:spPr>
        <p:txBody>
          <a:bodyPr anchor="t" rtlCol="false" tIns="0" lIns="0" bIns="0" rIns="0">
            <a:spAutoFit/>
          </a:bodyPr>
          <a:lstStyle/>
          <a:p>
            <a:pPr algn="just">
              <a:lnSpc>
                <a:spcPts val="4900"/>
              </a:lnSpc>
            </a:pPr>
            <a:r>
              <a:rPr lang="en-US" sz="3500">
                <a:solidFill>
                  <a:srgbClr val="000000"/>
                </a:solidFill>
                <a:latin typeface="Clear Sans Regular Bold"/>
              </a:rPr>
              <a:t>- </a:t>
            </a:r>
            <a:r>
              <a:rPr lang="en-US" sz="3500">
                <a:solidFill>
                  <a:srgbClr val="000000"/>
                </a:solidFill>
                <a:latin typeface="Clear Sans Regular Bold"/>
              </a:rPr>
              <a:t>Ứng dụng tăng tốc tải về bước đầu đã hoàn thiện các chức năng cơ bản cho người dùng, giải quyết thành công nhu cầu tăng tốc tải về của người dùng.</a:t>
            </a:r>
          </a:p>
          <a:p>
            <a:pPr algn="just">
              <a:lnSpc>
                <a:spcPts val="4900"/>
              </a:lnSpc>
            </a:pPr>
            <a:r>
              <a:rPr lang="en-US" sz="3500">
                <a:solidFill>
                  <a:srgbClr val="000000"/>
                </a:solidFill>
                <a:latin typeface="Clear Sans Regular Bold"/>
              </a:rPr>
              <a:t>- So với các ứng dụng khác cùng ý tưởng, ứng dụng có một số chức năng nổi bật: </a:t>
            </a:r>
          </a:p>
          <a:p>
            <a:pPr algn="just">
              <a:lnSpc>
                <a:spcPts val="4900"/>
              </a:lnSpc>
            </a:pPr>
            <a:r>
              <a:rPr lang="en-US" sz="3500">
                <a:solidFill>
                  <a:srgbClr val="000000"/>
                </a:solidFill>
                <a:ea typeface="Clear Sans Regular Bold"/>
              </a:rPr>
              <a:t>✔ Cho phép người dùng tải file bằng tiện ích</a:t>
            </a:r>
          </a:p>
          <a:p>
            <a:pPr algn="just">
              <a:lnSpc>
                <a:spcPts val="4900"/>
              </a:lnSpc>
            </a:pPr>
            <a:r>
              <a:rPr lang="en-US" sz="3500">
                <a:solidFill>
                  <a:srgbClr val="000000"/>
                </a:solidFill>
                <a:ea typeface="Clear Sans Regular Bold"/>
              </a:rPr>
              <a:t>✔ Tương tác với các file đã tải</a:t>
            </a:r>
          </a:p>
          <a:p>
            <a:pPr algn="just">
              <a:lnSpc>
                <a:spcPts val="4900"/>
              </a:lnSpc>
            </a:pPr>
            <a:r>
              <a:rPr lang="en-US" sz="3500">
                <a:solidFill>
                  <a:srgbClr val="000000"/>
                </a:solidFill>
                <a:ea typeface="Clear Sans Regular Bold"/>
              </a:rPr>
              <a:t>✔ Kiểm tra tính tin cậy của file</a:t>
            </a:r>
          </a:p>
          <a:p>
            <a:pPr algn="just">
              <a:lnSpc>
                <a:spcPts val="4900"/>
              </a:lnSpc>
            </a:pPr>
            <a:r>
              <a:rPr lang="en-US" sz="3500">
                <a:solidFill>
                  <a:srgbClr val="000000"/>
                </a:solidFill>
                <a:ea typeface="Clear Sans Regular Bold"/>
              </a:rPr>
              <a:t>✔ Giao diện thân thiện, trực quan, dễ sử dụng, mô tả chi tiết quá trình tải file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0965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9E0"/>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097886">
            <a:off x="15249743" y="-867172"/>
            <a:ext cx="5162115" cy="430365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4549130">
            <a:off x="-1577160" y="7170126"/>
            <a:ext cx="6380533" cy="4176349"/>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862963" y="7044708"/>
            <a:ext cx="2281153" cy="3544950"/>
          </a:xfrm>
          <a:prstGeom prst="rect">
            <a:avLst/>
          </a:prstGeom>
        </p:spPr>
      </p:pic>
      <p:sp>
        <p:nvSpPr>
          <p:cNvPr name="TextBox 7" id="7"/>
          <p:cNvSpPr txBox="true"/>
          <p:nvPr/>
        </p:nvSpPr>
        <p:spPr>
          <a:xfrm rot="0">
            <a:off x="2427532" y="2566018"/>
            <a:ext cx="14576007" cy="5645150"/>
          </a:xfrm>
          <a:prstGeom prst="rect">
            <a:avLst/>
          </a:prstGeom>
        </p:spPr>
        <p:txBody>
          <a:bodyPr anchor="t" rtlCol="false" tIns="0" lIns="0" bIns="0" rIns="0">
            <a:spAutoFit/>
          </a:bodyPr>
          <a:lstStyle/>
          <a:p>
            <a:pPr algn="just">
              <a:lnSpc>
                <a:spcPts val="6650"/>
              </a:lnSpc>
            </a:pPr>
            <a:r>
              <a:rPr lang="en-US" sz="3500">
                <a:solidFill>
                  <a:srgbClr val="000000"/>
                </a:solidFill>
                <a:latin typeface="Clear Sans Regular Bold"/>
              </a:rPr>
              <a:t>Trong tương lai có thể phát triển thêm những chức năng sau:</a:t>
            </a:r>
          </a:p>
          <a:p>
            <a:pPr algn="just">
              <a:lnSpc>
                <a:spcPts val="6650"/>
              </a:lnSpc>
            </a:pPr>
            <a:r>
              <a:rPr lang="en-US" sz="3500">
                <a:solidFill>
                  <a:srgbClr val="000000"/>
                </a:solidFill>
                <a:ea typeface="Clear Sans Regular Bold"/>
              </a:rPr>
              <a:t>● Lọc link quảng cáo</a:t>
            </a:r>
          </a:p>
          <a:p>
            <a:pPr algn="just">
              <a:lnSpc>
                <a:spcPts val="6650"/>
              </a:lnSpc>
            </a:pPr>
            <a:r>
              <a:rPr lang="en-US" sz="3500">
                <a:solidFill>
                  <a:srgbClr val="000000"/>
                </a:solidFill>
                <a:ea typeface="Clear Sans Regular Bold"/>
              </a:rPr>
              <a:t>● Kiểm tra file có là độc hại trước khi tải</a:t>
            </a:r>
          </a:p>
          <a:p>
            <a:pPr algn="just">
              <a:lnSpc>
                <a:spcPts val="6650"/>
              </a:lnSpc>
            </a:pPr>
            <a:r>
              <a:rPr lang="en-US" sz="3500">
                <a:solidFill>
                  <a:srgbClr val="000000"/>
                </a:solidFill>
                <a:ea typeface="Clear Sans Regular Bold"/>
              </a:rPr>
              <a:t>● Lập lịch cho ứng dụng: tắt ứng dụng sau khi tải xong, …</a:t>
            </a:r>
          </a:p>
          <a:p>
            <a:pPr algn="just">
              <a:lnSpc>
                <a:spcPts val="6650"/>
              </a:lnSpc>
            </a:pPr>
            <a:r>
              <a:rPr lang="en-US" sz="3500">
                <a:solidFill>
                  <a:srgbClr val="000000"/>
                </a:solidFill>
                <a:ea typeface="Clear Sans Regular Bold"/>
              </a:rPr>
              <a:t>● Tải được các video ở những trang khác ngoài youtube bằng tiện ích</a:t>
            </a:r>
          </a:p>
          <a:p>
            <a:pPr algn="just">
              <a:lnSpc>
                <a:spcPts val="6650"/>
              </a:lnSpc>
            </a:pPr>
            <a:r>
              <a:rPr lang="en-US" sz="3500">
                <a:solidFill>
                  <a:srgbClr val="000000"/>
                </a:solidFill>
                <a:ea typeface="Clear Sans Regular Bold"/>
              </a:rPr>
              <a:t>● Xử lý cookie để có thể tải được các file yêu cầu tài khoản người dùng</a:t>
            </a:r>
          </a:p>
          <a:p>
            <a:pPr algn="just">
              <a:lnSpc>
                <a:spcPts val="4200"/>
              </a:lnSpc>
              <a:spcBef>
                <a:spcPct val="0"/>
              </a:spcBef>
            </a:pPr>
          </a:p>
        </p:txBody>
      </p:sp>
      <p:sp>
        <p:nvSpPr>
          <p:cNvPr name="TextBox 8" id="8"/>
          <p:cNvSpPr txBox="true"/>
          <p:nvPr/>
        </p:nvSpPr>
        <p:spPr>
          <a:xfrm rot="0">
            <a:off x="1613107" y="1384095"/>
            <a:ext cx="4985028" cy="854075"/>
          </a:xfrm>
          <a:prstGeom prst="rect">
            <a:avLst/>
          </a:prstGeom>
        </p:spPr>
        <p:txBody>
          <a:bodyPr anchor="t" rtlCol="false" tIns="0" lIns="0" bIns="0" rIns="0">
            <a:spAutoFit/>
          </a:bodyPr>
          <a:lstStyle/>
          <a:p>
            <a:pPr>
              <a:lnSpc>
                <a:spcPts val="6999"/>
              </a:lnSpc>
            </a:pPr>
            <a:r>
              <a:rPr lang="en-US" sz="4999">
                <a:solidFill>
                  <a:srgbClr val="000000"/>
                </a:solidFill>
                <a:latin typeface="Clear Sans Regular Bold"/>
              </a:rPr>
              <a:t>Hướng phát triển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EB9B"/>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152226">
            <a:off x="15012073" y="-859490"/>
            <a:ext cx="5730130" cy="4777205"/>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21784">
            <a:off x="-1000117" y="7224893"/>
            <a:ext cx="5248259" cy="5695590"/>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917278" y="461838"/>
            <a:ext cx="3472856" cy="2077399"/>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997910" y="6092710"/>
            <a:ext cx="2930614" cy="4498925"/>
          </a:xfrm>
          <a:prstGeom prst="rect">
            <a:avLst/>
          </a:prstGeom>
        </p:spPr>
      </p:pic>
      <p:sp>
        <p:nvSpPr>
          <p:cNvPr name="TextBox 8" id="8"/>
          <p:cNvSpPr txBox="true"/>
          <p:nvPr/>
        </p:nvSpPr>
        <p:spPr>
          <a:xfrm rot="0">
            <a:off x="2671558" y="4376737"/>
            <a:ext cx="12944883" cy="1524000"/>
          </a:xfrm>
          <a:prstGeom prst="rect">
            <a:avLst/>
          </a:prstGeom>
        </p:spPr>
        <p:txBody>
          <a:bodyPr anchor="t" rtlCol="false" tIns="0" lIns="0" bIns="0" rIns="0">
            <a:spAutoFit/>
          </a:bodyPr>
          <a:lstStyle/>
          <a:p>
            <a:pPr algn="ctr" marL="0" indent="0" lvl="0">
              <a:lnSpc>
                <a:spcPts val="11999"/>
              </a:lnSpc>
              <a:spcBef>
                <a:spcPct val="0"/>
              </a:spcBef>
            </a:pPr>
            <a:r>
              <a:rPr lang="en-US" sz="9999">
                <a:solidFill>
                  <a:srgbClr val="241726"/>
                </a:solidFill>
                <a:latin typeface="Rokkitt Black Bold"/>
              </a:rPr>
              <a:t>Cảm ơn!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38225"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grpSp>
        <p:nvGrpSpPr>
          <p:cNvPr name="Group 4" id="4"/>
          <p:cNvGrpSpPr/>
          <p:nvPr/>
        </p:nvGrpSpPr>
        <p:grpSpPr>
          <a:xfrm rot="0">
            <a:off x="8913985" y="1311872"/>
            <a:ext cx="7234860" cy="1916288"/>
            <a:chOff x="0" y="0"/>
            <a:chExt cx="14423829" cy="3820421"/>
          </a:xfrm>
        </p:grpSpPr>
        <p:sp>
          <p:nvSpPr>
            <p:cNvPr name="Freeform 5" id="5"/>
            <p:cNvSpPr/>
            <p:nvPr/>
          </p:nvSpPr>
          <p:spPr>
            <a:xfrm>
              <a:off x="0" y="0"/>
              <a:ext cx="14423828" cy="3820421"/>
            </a:xfrm>
            <a:custGeom>
              <a:avLst/>
              <a:gdLst/>
              <a:ahLst/>
              <a:cxnLst/>
              <a:rect r="r" b="b" t="t" l="l"/>
              <a:pathLst>
                <a:path h="3820421" w="14423828">
                  <a:moveTo>
                    <a:pt x="14119028" y="0"/>
                  </a:moveTo>
                  <a:lnTo>
                    <a:pt x="304800" y="0"/>
                  </a:lnTo>
                  <a:cubicBezTo>
                    <a:pt x="135890" y="0"/>
                    <a:pt x="0" y="135890"/>
                    <a:pt x="0" y="304800"/>
                  </a:cubicBezTo>
                  <a:lnTo>
                    <a:pt x="0" y="3515621"/>
                  </a:lnTo>
                  <a:cubicBezTo>
                    <a:pt x="0" y="3684531"/>
                    <a:pt x="135890" y="3820421"/>
                    <a:pt x="304800" y="3820421"/>
                  </a:cubicBezTo>
                  <a:lnTo>
                    <a:pt x="14119028" y="3820421"/>
                  </a:lnTo>
                  <a:cubicBezTo>
                    <a:pt x="14287939" y="3820421"/>
                    <a:pt x="14423828" y="3684531"/>
                    <a:pt x="14423828" y="3515621"/>
                  </a:cubicBezTo>
                  <a:lnTo>
                    <a:pt x="14423828" y="304800"/>
                  </a:lnTo>
                  <a:cubicBezTo>
                    <a:pt x="14423828" y="135890"/>
                    <a:pt x="14287939" y="0"/>
                    <a:pt x="14119028" y="0"/>
                  </a:cubicBezTo>
                  <a:close/>
                </a:path>
              </a:pathLst>
            </a:custGeom>
            <a:solidFill>
              <a:srgbClr val="F1D1C7"/>
            </a:solidFill>
          </p:spPr>
        </p:sp>
      </p:grpSp>
      <p:grpSp>
        <p:nvGrpSpPr>
          <p:cNvPr name="Group 6" id="6"/>
          <p:cNvGrpSpPr/>
          <p:nvPr/>
        </p:nvGrpSpPr>
        <p:grpSpPr>
          <a:xfrm rot="0">
            <a:off x="9284405" y="4507310"/>
            <a:ext cx="6494021" cy="1910555"/>
            <a:chOff x="0" y="0"/>
            <a:chExt cx="14423829" cy="4243521"/>
          </a:xfrm>
        </p:grpSpPr>
        <p:sp>
          <p:nvSpPr>
            <p:cNvPr name="Freeform 7" id="7"/>
            <p:cNvSpPr/>
            <p:nvPr/>
          </p:nvSpPr>
          <p:spPr>
            <a:xfrm>
              <a:off x="0" y="0"/>
              <a:ext cx="14423828" cy="4243521"/>
            </a:xfrm>
            <a:custGeom>
              <a:avLst/>
              <a:gdLst/>
              <a:ahLst/>
              <a:cxnLst/>
              <a:rect r="r" b="b" t="t" l="l"/>
              <a:pathLst>
                <a:path h="4243521" w="14423828">
                  <a:moveTo>
                    <a:pt x="14119028" y="0"/>
                  </a:moveTo>
                  <a:lnTo>
                    <a:pt x="304800" y="0"/>
                  </a:lnTo>
                  <a:cubicBezTo>
                    <a:pt x="135890" y="0"/>
                    <a:pt x="0" y="135890"/>
                    <a:pt x="0" y="304800"/>
                  </a:cubicBezTo>
                  <a:lnTo>
                    <a:pt x="0" y="3938721"/>
                  </a:lnTo>
                  <a:cubicBezTo>
                    <a:pt x="0" y="4107631"/>
                    <a:pt x="135890" y="4243521"/>
                    <a:pt x="304800" y="4243521"/>
                  </a:cubicBezTo>
                  <a:lnTo>
                    <a:pt x="14119028" y="4243521"/>
                  </a:lnTo>
                  <a:cubicBezTo>
                    <a:pt x="14287939" y="4243521"/>
                    <a:pt x="14423828" y="4107631"/>
                    <a:pt x="14423828" y="3938721"/>
                  </a:cubicBezTo>
                  <a:lnTo>
                    <a:pt x="14423828" y="304800"/>
                  </a:lnTo>
                  <a:cubicBezTo>
                    <a:pt x="14423828" y="135890"/>
                    <a:pt x="14287939" y="0"/>
                    <a:pt x="14119028" y="0"/>
                  </a:cubicBezTo>
                  <a:close/>
                </a:path>
              </a:pathLst>
            </a:custGeom>
            <a:solidFill>
              <a:srgbClr val="F1D1C7"/>
            </a:solidFill>
          </p:spPr>
        </p:sp>
      </p:grpSp>
      <p:grpSp>
        <p:nvGrpSpPr>
          <p:cNvPr name="Group 8" id="8"/>
          <p:cNvGrpSpPr/>
          <p:nvPr/>
        </p:nvGrpSpPr>
        <p:grpSpPr>
          <a:xfrm rot="0">
            <a:off x="10511408" y="7524321"/>
            <a:ext cx="4040015" cy="1158605"/>
            <a:chOff x="0" y="0"/>
            <a:chExt cx="11852373" cy="3399051"/>
          </a:xfrm>
        </p:grpSpPr>
        <p:sp>
          <p:nvSpPr>
            <p:cNvPr name="Freeform 9" id="9"/>
            <p:cNvSpPr/>
            <p:nvPr/>
          </p:nvSpPr>
          <p:spPr>
            <a:xfrm>
              <a:off x="0" y="0"/>
              <a:ext cx="11852373" cy="3399051"/>
            </a:xfrm>
            <a:custGeom>
              <a:avLst/>
              <a:gdLst/>
              <a:ahLst/>
              <a:cxnLst/>
              <a:rect r="r" b="b" t="t" l="l"/>
              <a:pathLst>
                <a:path h="3399051" w="11852373">
                  <a:moveTo>
                    <a:pt x="11547573" y="0"/>
                  </a:moveTo>
                  <a:lnTo>
                    <a:pt x="304800" y="0"/>
                  </a:lnTo>
                  <a:cubicBezTo>
                    <a:pt x="135890" y="0"/>
                    <a:pt x="0" y="135890"/>
                    <a:pt x="0" y="304800"/>
                  </a:cubicBezTo>
                  <a:lnTo>
                    <a:pt x="0" y="3094251"/>
                  </a:lnTo>
                  <a:cubicBezTo>
                    <a:pt x="0" y="3263161"/>
                    <a:pt x="135890" y="3399051"/>
                    <a:pt x="304800" y="3399051"/>
                  </a:cubicBezTo>
                  <a:lnTo>
                    <a:pt x="11547573" y="3399051"/>
                  </a:lnTo>
                  <a:cubicBezTo>
                    <a:pt x="11716483" y="3399051"/>
                    <a:pt x="11852373" y="3263161"/>
                    <a:pt x="11852373" y="3094251"/>
                  </a:cubicBezTo>
                  <a:lnTo>
                    <a:pt x="11852373" y="304800"/>
                  </a:lnTo>
                  <a:cubicBezTo>
                    <a:pt x="11852373" y="135890"/>
                    <a:pt x="11716483" y="0"/>
                    <a:pt x="11547573" y="0"/>
                  </a:cubicBezTo>
                  <a:close/>
                </a:path>
              </a:pathLst>
            </a:custGeom>
            <a:solidFill>
              <a:srgbClr val="F1D1C7"/>
            </a:solidFill>
          </p:spPr>
        </p:sp>
      </p:grpSp>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984001">
            <a:off x="-1388837" y="-1123126"/>
            <a:ext cx="5162115" cy="4303651"/>
          </a:xfrm>
          <a:prstGeom prst="rect">
            <a:avLst/>
          </a:prstGeom>
        </p:spPr>
      </p:pic>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45130" y="6457950"/>
            <a:ext cx="2904387" cy="4458662"/>
          </a:xfrm>
          <a:prstGeom prst="rect">
            <a:avLst/>
          </a:prstGeom>
        </p:spPr>
      </p:pic>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5400000">
            <a:off x="11929324" y="3590286"/>
            <a:ext cx="1077473" cy="554899"/>
          </a:xfrm>
          <a:prstGeom prst="rect">
            <a:avLst/>
          </a:prstGeom>
        </p:spPr>
      </p:pic>
      <p:sp>
        <p:nvSpPr>
          <p:cNvPr name="TextBox 13" id="13"/>
          <p:cNvSpPr txBox="true"/>
          <p:nvPr/>
        </p:nvSpPr>
        <p:spPr>
          <a:xfrm rot="0">
            <a:off x="1038225" y="3625422"/>
            <a:ext cx="7559468" cy="1390650"/>
          </a:xfrm>
          <a:prstGeom prst="rect">
            <a:avLst/>
          </a:prstGeom>
        </p:spPr>
        <p:txBody>
          <a:bodyPr anchor="t" rtlCol="false" tIns="0" lIns="0" bIns="0" rIns="0">
            <a:spAutoFit/>
          </a:bodyPr>
          <a:lstStyle/>
          <a:p>
            <a:pPr algn="ctr">
              <a:lnSpc>
                <a:spcPts val="9600"/>
              </a:lnSpc>
            </a:pPr>
            <a:r>
              <a:rPr lang="en-US" sz="8000">
                <a:solidFill>
                  <a:srgbClr val="7ED957"/>
                </a:solidFill>
                <a:latin typeface="Alegreya Sans Black"/>
              </a:rPr>
              <a:t>1Tổng quan</a:t>
            </a:r>
          </a:p>
        </p:txBody>
      </p:sp>
      <p:sp>
        <p:nvSpPr>
          <p:cNvPr name="TextBox 14" id="14"/>
          <p:cNvSpPr txBox="true"/>
          <p:nvPr/>
        </p:nvSpPr>
        <p:spPr>
          <a:xfrm rot="0">
            <a:off x="9451715" y="1506091"/>
            <a:ext cx="6032691" cy="1527851"/>
          </a:xfrm>
          <a:prstGeom prst="rect">
            <a:avLst/>
          </a:prstGeom>
        </p:spPr>
        <p:txBody>
          <a:bodyPr anchor="t" rtlCol="false" tIns="0" lIns="0" bIns="0" rIns="0">
            <a:spAutoFit/>
          </a:bodyPr>
          <a:lstStyle/>
          <a:p>
            <a:pPr algn="ctr">
              <a:lnSpc>
                <a:spcPts val="4022"/>
              </a:lnSpc>
            </a:pPr>
            <a:r>
              <a:rPr lang="en-US" sz="3351">
                <a:solidFill>
                  <a:srgbClr val="000000"/>
                </a:solidFill>
                <a:latin typeface="Marcellus"/>
              </a:rPr>
              <a:t>Sự phát triển nhanh chóng của công nghệ đặc biệt là mạng máy tính và truyền thông</a:t>
            </a:r>
          </a:p>
        </p:txBody>
      </p:sp>
      <p:sp>
        <p:nvSpPr>
          <p:cNvPr name="TextBox 15" id="15"/>
          <p:cNvSpPr txBox="true"/>
          <p:nvPr/>
        </p:nvSpPr>
        <p:spPr>
          <a:xfrm rot="0">
            <a:off x="9414545" y="4936331"/>
            <a:ext cx="6233741" cy="1052513"/>
          </a:xfrm>
          <a:prstGeom prst="rect">
            <a:avLst/>
          </a:prstGeom>
        </p:spPr>
        <p:txBody>
          <a:bodyPr anchor="t" rtlCol="false" tIns="0" lIns="0" bIns="0" rIns="0">
            <a:spAutoFit/>
          </a:bodyPr>
          <a:lstStyle/>
          <a:p>
            <a:pPr algn="ctr">
              <a:lnSpc>
                <a:spcPts val="4156"/>
              </a:lnSpc>
            </a:pPr>
            <a:r>
              <a:rPr lang="en-US" sz="3463">
                <a:solidFill>
                  <a:srgbClr val="000000"/>
                </a:solidFill>
                <a:latin typeface="Marcellus"/>
              </a:rPr>
              <a:t>Nhu cầu chia sẻ và làm việc với những tệp có kích thước lớn</a:t>
            </a:r>
          </a:p>
        </p:txBody>
      </p:sp>
      <p:sp>
        <p:nvSpPr>
          <p:cNvPr name="TextBox 16" id="16"/>
          <p:cNvSpPr txBox="true"/>
          <p:nvPr/>
        </p:nvSpPr>
        <p:spPr>
          <a:xfrm rot="0">
            <a:off x="10626415" y="7595999"/>
            <a:ext cx="3810000" cy="1015249"/>
          </a:xfrm>
          <a:prstGeom prst="rect">
            <a:avLst/>
          </a:prstGeom>
        </p:spPr>
        <p:txBody>
          <a:bodyPr anchor="t" rtlCol="false" tIns="0" lIns="0" bIns="0" rIns="0">
            <a:spAutoFit/>
          </a:bodyPr>
          <a:lstStyle/>
          <a:p>
            <a:pPr algn="ctr">
              <a:lnSpc>
                <a:spcPts val="4008"/>
              </a:lnSpc>
            </a:pPr>
            <a:r>
              <a:rPr lang="en-US" sz="3340">
                <a:solidFill>
                  <a:srgbClr val="000000"/>
                </a:solidFill>
                <a:latin typeface="Marcellus"/>
              </a:rPr>
              <a:t>Nhu cầu tăng tốc thời gian tải</a:t>
            </a:r>
          </a:p>
        </p:txBody>
      </p:sp>
      <p:pic>
        <p:nvPicPr>
          <p:cNvPr name="Picture 17" id="1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5400000">
            <a:off x="11929324" y="6729483"/>
            <a:ext cx="1077473" cy="554899"/>
          </a:xfrm>
          <a:prstGeom prst="rect">
            <a:avLst/>
          </a:prstGeom>
        </p:spPr>
      </p:pic>
      <p:pic>
        <p:nvPicPr>
          <p:cNvPr name="Picture 18" id="1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506026" y="5143500"/>
            <a:ext cx="2687942" cy="513153"/>
          </a:xfrm>
          <a:prstGeom prst="rect">
            <a:avLst/>
          </a:prstGeom>
        </p:spPr>
      </p:pic>
      <p:sp>
        <p:nvSpPr>
          <p:cNvPr name="TextBox 19" id="19"/>
          <p:cNvSpPr txBox="true"/>
          <p:nvPr/>
        </p:nvSpPr>
        <p:spPr>
          <a:xfrm rot="0">
            <a:off x="3776102" y="5753894"/>
            <a:ext cx="4821591" cy="422275"/>
          </a:xfrm>
          <a:prstGeom prst="rect">
            <a:avLst/>
          </a:prstGeom>
        </p:spPr>
        <p:txBody>
          <a:bodyPr anchor="t" rtlCol="false" tIns="0" lIns="0" bIns="0" rIns="0">
            <a:spAutoFit/>
          </a:bodyPr>
          <a:lstStyle/>
          <a:p>
            <a:pPr algn="ctr">
              <a:lnSpc>
                <a:spcPts val="3499"/>
              </a:lnSpc>
            </a:pPr>
            <a:r>
              <a:rPr lang="en-US" sz="2499">
                <a:solidFill>
                  <a:srgbClr val="008037"/>
                </a:solidFill>
                <a:latin typeface="Canva Sans Italics"/>
              </a:rPr>
              <a:t>Đặt vấn đề</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0965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grpSp>
        <p:nvGrpSpPr>
          <p:cNvPr name="Group 4" id="4"/>
          <p:cNvGrpSpPr/>
          <p:nvPr/>
        </p:nvGrpSpPr>
        <p:grpSpPr>
          <a:xfrm rot="0">
            <a:off x="8156752" y="1284653"/>
            <a:ext cx="8837263" cy="7703980"/>
            <a:chOff x="0" y="0"/>
            <a:chExt cx="28026449" cy="24432362"/>
          </a:xfrm>
        </p:grpSpPr>
        <p:sp>
          <p:nvSpPr>
            <p:cNvPr name="Freeform 5" id="5"/>
            <p:cNvSpPr/>
            <p:nvPr/>
          </p:nvSpPr>
          <p:spPr>
            <a:xfrm>
              <a:off x="0" y="0"/>
              <a:ext cx="28026451" cy="24432363"/>
            </a:xfrm>
            <a:custGeom>
              <a:avLst/>
              <a:gdLst/>
              <a:ahLst/>
              <a:cxnLst/>
              <a:rect r="r" b="b" t="t" l="l"/>
              <a:pathLst>
                <a:path h="24432363" w="28026451">
                  <a:moveTo>
                    <a:pt x="27721651" y="0"/>
                  </a:moveTo>
                  <a:lnTo>
                    <a:pt x="304800" y="0"/>
                  </a:lnTo>
                  <a:cubicBezTo>
                    <a:pt x="135890" y="0"/>
                    <a:pt x="0" y="135890"/>
                    <a:pt x="0" y="304800"/>
                  </a:cubicBezTo>
                  <a:lnTo>
                    <a:pt x="0" y="24127563"/>
                  </a:lnTo>
                  <a:cubicBezTo>
                    <a:pt x="0" y="24296472"/>
                    <a:pt x="135890" y="24432363"/>
                    <a:pt x="304800" y="24432363"/>
                  </a:cubicBezTo>
                  <a:lnTo>
                    <a:pt x="27721651" y="24432363"/>
                  </a:lnTo>
                  <a:cubicBezTo>
                    <a:pt x="27890558" y="24432363"/>
                    <a:pt x="28026451" y="24296472"/>
                    <a:pt x="28026451" y="24127563"/>
                  </a:cubicBezTo>
                  <a:lnTo>
                    <a:pt x="28026451" y="304800"/>
                  </a:lnTo>
                  <a:cubicBezTo>
                    <a:pt x="28026451" y="135890"/>
                    <a:pt x="27890558" y="0"/>
                    <a:pt x="27721651" y="0"/>
                  </a:cubicBezTo>
                  <a:close/>
                </a:path>
              </a:pathLst>
            </a:custGeom>
            <a:solidFill>
              <a:srgbClr val="F1D1C7"/>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097886">
            <a:off x="15249743" y="-867172"/>
            <a:ext cx="5162115" cy="4303651"/>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4549130">
            <a:off x="-1577160" y="7170126"/>
            <a:ext cx="6380533" cy="4176349"/>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862963" y="7044708"/>
            <a:ext cx="2281153" cy="3544950"/>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506026" y="5143500"/>
            <a:ext cx="2687942" cy="513153"/>
          </a:xfrm>
          <a:prstGeom prst="rect">
            <a:avLst/>
          </a:prstGeom>
        </p:spPr>
      </p:pic>
      <p:pic>
        <p:nvPicPr>
          <p:cNvPr name="Picture 10" id="10"/>
          <p:cNvPicPr>
            <a:picLocks noChangeAspect="true"/>
          </p:cNvPicPr>
          <p:nvPr/>
        </p:nvPicPr>
        <p:blipFill>
          <a:blip r:embed="rId10"/>
          <a:srcRect l="0" t="0" r="0" b="0"/>
          <a:stretch>
            <a:fillRect/>
          </a:stretch>
        </p:blipFill>
        <p:spPr>
          <a:xfrm flipH="false" flipV="false" rot="0">
            <a:off x="10221678" y="1819583"/>
            <a:ext cx="4492765" cy="906041"/>
          </a:xfrm>
          <a:prstGeom prst="rect">
            <a:avLst/>
          </a:prstGeom>
        </p:spPr>
      </p:pic>
      <p:sp>
        <p:nvSpPr>
          <p:cNvPr name="TextBox 11" id="11"/>
          <p:cNvSpPr txBox="true"/>
          <p:nvPr/>
        </p:nvSpPr>
        <p:spPr>
          <a:xfrm rot="0">
            <a:off x="9451715" y="5579385"/>
            <a:ext cx="6032691" cy="509284"/>
          </a:xfrm>
          <a:prstGeom prst="rect">
            <a:avLst/>
          </a:prstGeom>
        </p:spPr>
        <p:txBody>
          <a:bodyPr anchor="t" rtlCol="false" tIns="0" lIns="0" bIns="0" rIns="0">
            <a:spAutoFit/>
          </a:bodyPr>
          <a:lstStyle/>
          <a:p>
            <a:pPr algn="ctr">
              <a:lnSpc>
                <a:spcPts val="4022"/>
              </a:lnSpc>
            </a:pPr>
            <a:r>
              <a:rPr lang="en-US" sz="3351">
                <a:solidFill>
                  <a:srgbClr val="000000"/>
                </a:solidFill>
                <a:latin typeface="Marcellus"/>
              </a:rPr>
              <a:t>Phạm vi</a:t>
            </a:r>
          </a:p>
        </p:txBody>
      </p:sp>
      <p:sp>
        <p:nvSpPr>
          <p:cNvPr name="TextBox 12" id="12"/>
          <p:cNvSpPr txBox="true"/>
          <p:nvPr/>
        </p:nvSpPr>
        <p:spPr>
          <a:xfrm rot="0">
            <a:off x="9451715" y="2017962"/>
            <a:ext cx="6032691" cy="509284"/>
          </a:xfrm>
          <a:prstGeom prst="rect">
            <a:avLst/>
          </a:prstGeom>
        </p:spPr>
        <p:txBody>
          <a:bodyPr anchor="t" rtlCol="false" tIns="0" lIns="0" bIns="0" rIns="0">
            <a:spAutoFit/>
          </a:bodyPr>
          <a:lstStyle/>
          <a:p>
            <a:pPr algn="ctr">
              <a:lnSpc>
                <a:spcPts val="4022"/>
              </a:lnSpc>
            </a:pPr>
            <a:r>
              <a:rPr lang="en-US" sz="3351">
                <a:solidFill>
                  <a:srgbClr val="000000"/>
                </a:solidFill>
                <a:latin typeface="Marcellus"/>
              </a:rPr>
              <a:t>Mục đích</a:t>
            </a:r>
          </a:p>
        </p:txBody>
      </p:sp>
      <p:sp>
        <p:nvSpPr>
          <p:cNvPr name="TextBox 13" id="13"/>
          <p:cNvSpPr txBox="true"/>
          <p:nvPr/>
        </p:nvSpPr>
        <p:spPr>
          <a:xfrm rot="0">
            <a:off x="8751689" y="3079696"/>
            <a:ext cx="7064834" cy="742950"/>
          </a:xfrm>
          <a:prstGeom prst="rect">
            <a:avLst/>
          </a:prstGeom>
        </p:spPr>
        <p:txBody>
          <a:bodyPr anchor="t" rtlCol="false" tIns="0" lIns="0" bIns="0" rIns="0">
            <a:spAutoFit/>
          </a:bodyPr>
          <a:lstStyle/>
          <a:p>
            <a:pPr algn="ctr" marL="539749" indent="-269875" lvl="1">
              <a:lnSpc>
                <a:spcPts val="2999"/>
              </a:lnSpc>
              <a:buFont typeface="Arial"/>
              <a:buChar char="•"/>
            </a:pPr>
            <a:r>
              <a:rPr lang="en-US" sz="2499">
                <a:solidFill>
                  <a:srgbClr val="000000"/>
                </a:solidFill>
                <a:latin typeface="Marcellus"/>
              </a:rPr>
              <a:t>Giải quyết vấn đề về thời gian khi tải các file lớn từ trình duyệt </a:t>
            </a:r>
          </a:p>
        </p:txBody>
      </p:sp>
      <p:sp>
        <p:nvSpPr>
          <p:cNvPr name="TextBox 14" id="14"/>
          <p:cNvSpPr txBox="true"/>
          <p:nvPr/>
        </p:nvSpPr>
        <p:spPr>
          <a:xfrm rot="0">
            <a:off x="8751689" y="6640495"/>
            <a:ext cx="8096976" cy="2217758"/>
          </a:xfrm>
          <a:prstGeom prst="rect">
            <a:avLst/>
          </a:prstGeom>
        </p:spPr>
        <p:txBody>
          <a:bodyPr anchor="t" rtlCol="false" tIns="0" lIns="0" bIns="0" rIns="0">
            <a:spAutoFit/>
          </a:bodyPr>
          <a:lstStyle/>
          <a:p>
            <a:pPr algn="ctr" marL="537063" indent="-268532" lvl="1">
              <a:lnSpc>
                <a:spcPts val="2985"/>
              </a:lnSpc>
              <a:buFont typeface="Arial"/>
              <a:buChar char="•"/>
            </a:pPr>
            <a:r>
              <a:rPr lang="en-US" sz="2487">
                <a:solidFill>
                  <a:srgbClr val="000000"/>
                </a:solidFill>
                <a:latin typeface="Marcellus"/>
              </a:rPr>
              <a:t>Xây dựng ứng dụng trên nền tảng hệ điều hành window, sau đó mở rộng ra nhiều hệ điều hành khác</a:t>
            </a:r>
          </a:p>
          <a:p>
            <a:pPr algn="ctr">
              <a:lnSpc>
                <a:spcPts val="2985"/>
              </a:lnSpc>
            </a:pPr>
            <a:r>
              <a:rPr lang="en-US" sz="2487">
                <a:solidFill>
                  <a:srgbClr val="000000"/>
                </a:solidFill>
                <a:latin typeface="Marcellus"/>
              </a:rPr>
              <a:t> </a:t>
            </a:r>
          </a:p>
          <a:p>
            <a:pPr algn="ctr" marL="537063" indent="-268532" lvl="1">
              <a:lnSpc>
                <a:spcPts val="2985"/>
              </a:lnSpc>
              <a:buFont typeface="Arial"/>
              <a:buChar char="•"/>
            </a:pPr>
            <a:r>
              <a:rPr lang="en-US" sz="2487">
                <a:solidFill>
                  <a:srgbClr val="000000"/>
                </a:solidFill>
                <a:latin typeface="Marcellus"/>
              </a:rPr>
              <a:t>Sử dụng cho tất cả những người dùng nào có nhu cầu tiết kiệm về thời gian khi tải file </a:t>
            </a:r>
          </a:p>
          <a:p>
            <a:pPr algn="ctr">
              <a:lnSpc>
                <a:spcPts val="2985"/>
              </a:lnSpc>
            </a:pPr>
          </a:p>
        </p:txBody>
      </p:sp>
      <p:sp>
        <p:nvSpPr>
          <p:cNvPr name="TextBox 15" id="15"/>
          <p:cNvSpPr txBox="true"/>
          <p:nvPr/>
        </p:nvSpPr>
        <p:spPr>
          <a:xfrm rot="0">
            <a:off x="8751689" y="4034997"/>
            <a:ext cx="7064834" cy="742950"/>
          </a:xfrm>
          <a:prstGeom prst="rect">
            <a:avLst/>
          </a:prstGeom>
        </p:spPr>
        <p:txBody>
          <a:bodyPr anchor="t" rtlCol="false" tIns="0" lIns="0" bIns="0" rIns="0">
            <a:spAutoFit/>
          </a:bodyPr>
          <a:lstStyle/>
          <a:p>
            <a:pPr algn="ctr" marL="539749" indent="-269875" lvl="1">
              <a:lnSpc>
                <a:spcPts val="2999"/>
              </a:lnSpc>
              <a:buFont typeface="Arial"/>
              <a:buChar char="•"/>
            </a:pPr>
            <a:r>
              <a:rPr lang="en-US" sz="2499">
                <a:solidFill>
                  <a:srgbClr val="000000"/>
                </a:solidFill>
                <a:latin typeface="Marcellus"/>
              </a:rPr>
              <a:t>Phục vụ nhu cầu thao tác với file trong quá trình tải (dừng, khôi phục, huỷ...)</a:t>
            </a:r>
          </a:p>
        </p:txBody>
      </p:sp>
      <p:sp>
        <p:nvSpPr>
          <p:cNvPr name="TextBox 16" id="16"/>
          <p:cNvSpPr txBox="true"/>
          <p:nvPr/>
        </p:nvSpPr>
        <p:spPr>
          <a:xfrm rot="0">
            <a:off x="3089749" y="5786402"/>
            <a:ext cx="4821591" cy="422275"/>
          </a:xfrm>
          <a:prstGeom prst="rect">
            <a:avLst/>
          </a:prstGeom>
        </p:spPr>
        <p:txBody>
          <a:bodyPr anchor="t" rtlCol="false" tIns="0" lIns="0" bIns="0" rIns="0">
            <a:spAutoFit/>
          </a:bodyPr>
          <a:lstStyle/>
          <a:p>
            <a:pPr algn="ctr">
              <a:lnSpc>
                <a:spcPts val="3499"/>
              </a:lnSpc>
            </a:pPr>
            <a:r>
              <a:rPr lang="en-US" sz="2499">
                <a:solidFill>
                  <a:srgbClr val="008037"/>
                </a:solidFill>
                <a:latin typeface="Canva Sans Italics"/>
              </a:rPr>
              <a:t>Xây dựng chương trình</a:t>
            </a:r>
          </a:p>
        </p:txBody>
      </p:sp>
      <p:sp>
        <p:nvSpPr>
          <p:cNvPr name="TextBox 17" id="17"/>
          <p:cNvSpPr txBox="true"/>
          <p:nvPr/>
        </p:nvSpPr>
        <p:spPr>
          <a:xfrm rot="0">
            <a:off x="1038225" y="3625422"/>
            <a:ext cx="7559468" cy="1390650"/>
          </a:xfrm>
          <a:prstGeom prst="rect">
            <a:avLst/>
          </a:prstGeom>
        </p:spPr>
        <p:txBody>
          <a:bodyPr anchor="t" rtlCol="false" tIns="0" lIns="0" bIns="0" rIns="0">
            <a:spAutoFit/>
          </a:bodyPr>
          <a:lstStyle/>
          <a:p>
            <a:pPr algn="ctr">
              <a:lnSpc>
                <a:spcPts val="9600"/>
              </a:lnSpc>
            </a:pPr>
            <a:r>
              <a:rPr lang="en-US" sz="8000">
                <a:solidFill>
                  <a:srgbClr val="7ED957"/>
                </a:solidFill>
                <a:latin typeface="Alegreya Sans Black"/>
              </a:rPr>
              <a:t>1.Tổng quan</a:t>
            </a:r>
          </a:p>
        </p:txBody>
      </p:sp>
      <p:pic>
        <p:nvPicPr>
          <p:cNvPr name="Picture 18" id="18"/>
          <p:cNvPicPr>
            <a:picLocks noChangeAspect="true"/>
          </p:cNvPicPr>
          <p:nvPr/>
        </p:nvPicPr>
        <p:blipFill>
          <a:blip r:embed="rId10"/>
          <a:srcRect l="0" t="0" r="0" b="0"/>
          <a:stretch>
            <a:fillRect/>
          </a:stretch>
        </p:blipFill>
        <p:spPr>
          <a:xfrm flipH="false" flipV="false" rot="0">
            <a:off x="10221678" y="5400076"/>
            <a:ext cx="4492765" cy="906041"/>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FFF"/>
            </a:solidFill>
          </p:spPr>
        </p:sp>
      </p:grpSp>
      <p:sp>
        <p:nvSpPr>
          <p:cNvPr name="TextBox 4" id="4"/>
          <p:cNvSpPr txBox="true"/>
          <p:nvPr/>
        </p:nvSpPr>
        <p:spPr>
          <a:xfrm rot="0">
            <a:off x="1881633" y="2757401"/>
            <a:ext cx="5583031" cy="3829050"/>
          </a:xfrm>
          <a:prstGeom prst="rect">
            <a:avLst/>
          </a:prstGeom>
        </p:spPr>
        <p:txBody>
          <a:bodyPr anchor="t" rtlCol="false" tIns="0" lIns="0" bIns="0" rIns="0">
            <a:spAutoFit/>
          </a:bodyPr>
          <a:lstStyle/>
          <a:p>
            <a:pPr algn="ctr">
              <a:lnSpc>
                <a:spcPts val="9600"/>
              </a:lnSpc>
            </a:pPr>
            <a:r>
              <a:rPr lang="en-US" sz="8000">
                <a:solidFill>
                  <a:srgbClr val="7ED957"/>
                </a:solidFill>
                <a:latin typeface="Alegreya Sans Black"/>
              </a:rPr>
              <a:t>2. Phân tích và</a:t>
            </a:r>
          </a:p>
          <a:p>
            <a:pPr algn="ctr">
              <a:lnSpc>
                <a:spcPts val="9600"/>
              </a:lnSpc>
            </a:pPr>
            <a:r>
              <a:rPr lang="en-US" sz="8000">
                <a:solidFill>
                  <a:srgbClr val="7ED957"/>
                </a:solidFill>
                <a:latin typeface="Alegreya Sans Black"/>
              </a:rPr>
              <a:t>thiết kế</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163289" y="-1676438"/>
            <a:ext cx="2192023" cy="3803194"/>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96261" y="895350"/>
            <a:ext cx="3472856" cy="2077399"/>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6483644">
            <a:off x="-1472006" y="7686855"/>
            <a:ext cx="5248259" cy="5695590"/>
          </a:xfrm>
          <a:prstGeom prst="rect">
            <a:avLst/>
          </a:prstGeom>
        </p:spPr>
      </p:pic>
      <p:grpSp>
        <p:nvGrpSpPr>
          <p:cNvPr name="Group 8" id="8"/>
          <p:cNvGrpSpPr/>
          <p:nvPr/>
        </p:nvGrpSpPr>
        <p:grpSpPr>
          <a:xfrm rot="0">
            <a:off x="8739255" y="1934050"/>
            <a:ext cx="7651673" cy="1802936"/>
            <a:chOff x="0" y="0"/>
            <a:chExt cx="15640700" cy="3685363"/>
          </a:xfrm>
        </p:grpSpPr>
        <p:sp>
          <p:nvSpPr>
            <p:cNvPr name="Freeform 9" id="9"/>
            <p:cNvSpPr/>
            <p:nvPr/>
          </p:nvSpPr>
          <p:spPr>
            <a:xfrm>
              <a:off x="0" y="0"/>
              <a:ext cx="15640701" cy="3685363"/>
            </a:xfrm>
            <a:custGeom>
              <a:avLst/>
              <a:gdLst/>
              <a:ahLst/>
              <a:cxnLst/>
              <a:rect r="r" b="b" t="t" l="l"/>
              <a:pathLst>
                <a:path h="3685363" w="15640701">
                  <a:moveTo>
                    <a:pt x="15335901" y="0"/>
                  </a:moveTo>
                  <a:lnTo>
                    <a:pt x="304800" y="0"/>
                  </a:lnTo>
                  <a:cubicBezTo>
                    <a:pt x="135890" y="0"/>
                    <a:pt x="0" y="135890"/>
                    <a:pt x="0" y="304800"/>
                  </a:cubicBezTo>
                  <a:lnTo>
                    <a:pt x="0" y="3380563"/>
                  </a:lnTo>
                  <a:cubicBezTo>
                    <a:pt x="0" y="3549472"/>
                    <a:pt x="135890" y="3685363"/>
                    <a:pt x="304800" y="3685363"/>
                  </a:cubicBezTo>
                  <a:lnTo>
                    <a:pt x="15335901" y="3685363"/>
                  </a:lnTo>
                  <a:cubicBezTo>
                    <a:pt x="15504810" y="3685363"/>
                    <a:pt x="15640701" y="3549472"/>
                    <a:pt x="15640701" y="3380563"/>
                  </a:cubicBezTo>
                  <a:lnTo>
                    <a:pt x="15640701" y="304800"/>
                  </a:lnTo>
                  <a:cubicBezTo>
                    <a:pt x="15640701" y="135890"/>
                    <a:pt x="15504810" y="0"/>
                    <a:pt x="15335901" y="0"/>
                  </a:cubicBezTo>
                  <a:close/>
                </a:path>
              </a:pathLst>
            </a:custGeom>
            <a:solidFill>
              <a:srgbClr val="FF9785"/>
            </a:solidFill>
          </p:spPr>
        </p:sp>
      </p:grpSp>
      <p:sp>
        <p:nvSpPr>
          <p:cNvPr name="TextBox 10" id="10"/>
          <p:cNvSpPr txBox="true"/>
          <p:nvPr/>
        </p:nvSpPr>
        <p:spPr>
          <a:xfrm rot="0">
            <a:off x="9144000" y="2492618"/>
            <a:ext cx="6842182" cy="685800"/>
          </a:xfrm>
          <a:prstGeom prst="rect">
            <a:avLst/>
          </a:prstGeom>
        </p:spPr>
        <p:txBody>
          <a:bodyPr anchor="t" rtlCol="false" tIns="0" lIns="0" bIns="0" rIns="0">
            <a:spAutoFit/>
          </a:bodyPr>
          <a:lstStyle/>
          <a:p>
            <a:pPr>
              <a:lnSpc>
                <a:spcPts val="5400"/>
              </a:lnSpc>
            </a:pPr>
            <a:r>
              <a:rPr lang="en-US" sz="4500">
                <a:solidFill>
                  <a:srgbClr val="FFFFFF"/>
                </a:solidFill>
                <a:latin typeface="Cabin SemiBold Bold"/>
              </a:rPr>
              <a:t>2.1. Phân tích chức năng</a:t>
            </a:r>
          </a:p>
        </p:txBody>
      </p:sp>
      <p:grpSp>
        <p:nvGrpSpPr>
          <p:cNvPr name="Group 11" id="11"/>
          <p:cNvGrpSpPr/>
          <p:nvPr/>
        </p:nvGrpSpPr>
        <p:grpSpPr>
          <a:xfrm rot="0">
            <a:off x="8739255" y="6549793"/>
            <a:ext cx="7651673" cy="1802936"/>
            <a:chOff x="0" y="0"/>
            <a:chExt cx="15640700" cy="3685363"/>
          </a:xfrm>
        </p:grpSpPr>
        <p:sp>
          <p:nvSpPr>
            <p:cNvPr name="Freeform 12" id="12"/>
            <p:cNvSpPr/>
            <p:nvPr/>
          </p:nvSpPr>
          <p:spPr>
            <a:xfrm>
              <a:off x="0" y="0"/>
              <a:ext cx="15640701" cy="3685363"/>
            </a:xfrm>
            <a:custGeom>
              <a:avLst/>
              <a:gdLst/>
              <a:ahLst/>
              <a:cxnLst/>
              <a:rect r="r" b="b" t="t" l="l"/>
              <a:pathLst>
                <a:path h="3685363" w="15640701">
                  <a:moveTo>
                    <a:pt x="15335901" y="0"/>
                  </a:moveTo>
                  <a:lnTo>
                    <a:pt x="304800" y="0"/>
                  </a:lnTo>
                  <a:cubicBezTo>
                    <a:pt x="135890" y="0"/>
                    <a:pt x="0" y="135890"/>
                    <a:pt x="0" y="304800"/>
                  </a:cubicBezTo>
                  <a:lnTo>
                    <a:pt x="0" y="3380563"/>
                  </a:lnTo>
                  <a:cubicBezTo>
                    <a:pt x="0" y="3549472"/>
                    <a:pt x="135890" y="3685363"/>
                    <a:pt x="304800" y="3685363"/>
                  </a:cubicBezTo>
                  <a:lnTo>
                    <a:pt x="15335901" y="3685363"/>
                  </a:lnTo>
                  <a:cubicBezTo>
                    <a:pt x="15504810" y="3685363"/>
                    <a:pt x="15640701" y="3549472"/>
                    <a:pt x="15640701" y="3380563"/>
                  </a:cubicBezTo>
                  <a:lnTo>
                    <a:pt x="15640701" y="304800"/>
                  </a:lnTo>
                  <a:cubicBezTo>
                    <a:pt x="15640701" y="135890"/>
                    <a:pt x="15504810" y="0"/>
                    <a:pt x="15335901" y="0"/>
                  </a:cubicBezTo>
                  <a:close/>
                </a:path>
              </a:pathLst>
            </a:custGeom>
            <a:solidFill>
              <a:srgbClr val="FF9785"/>
            </a:solidFill>
          </p:spPr>
        </p:sp>
      </p:grpSp>
      <p:sp>
        <p:nvSpPr>
          <p:cNvPr name="TextBox 13" id="13"/>
          <p:cNvSpPr txBox="true"/>
          <p:nvPr/>
        </p:nvSpPr>
        <p:spPr>
          <a:xfrm rot="0">
            <a:off x="9144000" y="7108361"/>
            <a:ext cx="6032691" cy="685800"/>
          </a:xfrm>
          <a:prstGeom prst="rect">
            <a:avLst/>
          </a:prstGeom>
        </p:spPr>
        <p:txBody>
          <a:bodyPr anchor="t" rtlCol="false" tIns="0" lIns="0" bIns="0" rIns="0">
            <a:spAutoFit/>
          </a:bodyPr>
          <a:lstStyle/>
          <a:p>
            <a:pPr>
              <a:lnSpc>
                <a:spcPts val="5400"/>
              </a:lnSpc>
            </a:pPr>
            <a:r>
              <a:rPr lang="en-US" sz="4500">
                <a:solidFill>
                  <a:srgbClr val="FFFFFF"/>
                </a:solidFill>
                <a:latin typeface="Cabin SemiBold Bold"/>
              </a:rPr>
              <a:t>2.3. Sơ đồ thuật toán</a:t>
            </a:r>
          </a:p>
        </p:txBody>
      </p:sp>
      <p:grpSp>
        <p:nvGrpSpPr>
          <p:cNvPr name="Group 14" id="14"/>
          <p:cNvGrpSpPr/>
          <p:nvPr/>
        </p:nvGrpSpPr>
        <p:grpSpPr>
          <a:xfrm rot="0">
            <a:off x="8739255" y="4242032"/>
            <a:ext cx="7651673" cy="1802936"/>
            <a:chOff x="0" y="0"/>
            <a:chExt cx="15640700" cy="3685363"/>
          </a:xfrm>
        </p:grpSpPr>
        <p:sp>
          <p:nvSpPr>
            <p:cNvPr name="Freeform 15" id="15"/>
            <p:cNvSpPr/>
            <p:nvPr/>
          </p:nvSpPr>
          <p:spPr>
            <a:xfrm>
              <a:off x="0" y="0"/>
              <a:ext cx="15640701" cy="3685363"/>
            </a:xfrm>
            <a:custGeom>
              <a:avLst/>
              <a:gdLst/>
              <a:ahLst/>
              <a:cxnLst/>
              <a:rect r="r" b="b" t="t" l="l"/>
              <a:pathLst>
                <a:path h="3685363" w="15640701">
                  <a:moveTo>
                    <a:pt x="15335901" y="0"/>
                  </a:moveTo>
                  <a:lnTo>
                    <a:pt x="304800" y="0"/>
                  </a:lnTo>
                  <a:cubicBezTo>
                    <a:pt x="135890" y="0"/>
                    <a:pt x="0" y="135890"/>
                    <a:pt x="0" y="304800"/>
                  </a:cubicBezTo>
                  <a:lnTo>
                    <a:pt x="0" y="3380563"/>
                  </a:lnTo>
                  <a:cubicBezTo>
                    <a:pt x="0" y="3549472"/>
                    <a:pt x="135890" y="3685363"/>
                    <a:pt x="304800" y="3685363"/>
                  </a:cubicBezTo>
                  <a:lnTo>
                    <a:pt x="15335901" y="3685363"/>
                  </a:lnTo>
                  <a:cubicBezTo>
                    <a:pt x="15504810" y="3685363"/>
                    <a:pt x="15640701" y="3549472"/>
                    <a:pt x="15640701" y="3380563"/>
                  </a:cubicBezTo>
                  <a:lnTo>
                    <a:pt x="15640701" y="304800"/>
                  </a:lnTo>
                  <a:cubicBezTo>
                    <a:pt x="15640701" y="135890"/>
                    <a:pt x="15504810" y="0"/>
                    <a:pt x="15335901" y="0"/>
                  </a:cubicBezTo>
                  <a:close/>
                </a:path>
              </a:pathLst>
            </a:custGeom>
            <a:solidFill>
              <a:srgbClr val="FF9785"/>
            </a:solidFill>
          </p:spPr>
        </p:sp>
      </p:grpSp>
      <p:sp>
        <p:nvSpPr>
          <p:cNvPr name="TextBox 16" id="16"/>
          <p:cNvSpPr txBox="true"/>
          <p:nvPr/>
        </p:nvSpPr>
        <p:spPr>
          <a:xfrm rot="0">
            <a:off x="9144000" y="4800600"/>
            <a:ext cx="6842182" cy="685800"/>
          </a:xfrm>
          <a:prstGeom prst="rect">
            <a:avLst/>
          </a:prstGeom>
        </p:spPr>
        <p:txBody>
          <a:bodyPr anchor="t" rtlCol="false" tIns="0" lIns="0" bIns="0" rIns="0">
            <a:spAutoFit/>
          </a:bodyPr>
          <a:lstStyle/>
          <a:p>
            <a:pPr>
              <a:lnSpc>
                <a:spcPts val="5400"/>
              </a:lnSpc>
            </a:pPr>
            <a:r>
              <a:rPr lang="en-US" sz="4500">
                <a:solidFill>
                  <a:srgbClr val="FFFFFF"/>
                </a:solidFill>
                <a:latin typeface="Cabin SemiBold Bold"/>
              </a:rPr>
              <a:t>2.2. Giải pháp</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1BA"/>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921503" y="-393211"/>
            <a:ext cx="6147254" cy="2078889"/>
          </a:xfrm>
          <a:prstGeom prst="rect">
            <a:avLst/>
          </a:prstGeom>
        </p:spPr>
      </p:pic>
      <p:sp>
        <p:nvSpPr>
          <p:cNvPr name="TextBox 5" id="5"/>
          <p:cNvSpPr txBox="true"/>
          <p:nvPr/>
        </p:nvSpPr>
        <p:spPr>
          <a:xfrm rot="0">
            <a:off x="1521236" y="1676154"/>
            <a:ext cx="9863904" cy="771525"/>
          </a:xfrm>
          <a:prstGeom prst="rect">
            <a:avLst/>
          </a:prstGeom>
        </p:spPr>
        <p:txBody>
          <a:bodyPr anchor="t" rtlCol="false" tIns="0" lIns="0" bIns="0" rIns="0">
            <a:spAutoFit/>
          </a:bodyPr>
          <a:lstStyle/>
          <a:p>
            <a:pPr>
              <a:lnSpc>
                <a:spcPts val="6000"/>
              </a:lnSpc>
            </a:pPr>
            <a:r>
              <a:rPr lang="en-US" sz="5000">
                <a:solidFill>
                  <a:srgbClr val="000000"/>
                </a:solidFill>
                <a:latin typeface="Clear Sans Regular Bold"/>
              </a:rPr>
              <a:t>2.1. Phân tích chức năng</a:t>
            </a: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499379">
            <a:off x="15160484" y="-716091"/>
            <a:ext cx="4554351" cy="3878789"/>
          </a:xfrm>
          <a:prstGeom prst="rect">
            <a:avLst/>
          </a:prstGeom>
        </p:spPr>
      </p:pic>
      <p:sp>
        <p:nvSpPr>
          <p:cNvPr name="TextBox 7" id="7"/>
          <p:cNvSpPr txBox="true"/>
          <p:nvPr/>
        </p:nvSpPr>
        <p:spPr>
          <a:xfrm rot="0">
            <a:off x="1966151" y="2727044"/>
            <a:ext cx="14368425" cy="3498850"/>
          </a:xfrm>
          <a:prstGeom prst="rect">
            <a:avLst/>
          </a:prstGeom>
        </p:spPr>
        <p:txBody>
          <a:bodyPr anchor="t" rtlCol="false" tIns="0" lIns="0" bIns="0" rIns="0">
            <a:spAutoFit/>
          </a:bodyPr>
          <a:lstStyle/>
          <a:p>
            <a:pPr algn="just">
              <a:lnSpc>
                <a:spcPts val="5599"/>
              </a:lnSpc>
            </a:pPr>
            <a:r>
              <a:rPr lang="en-US" sz="3999">
                <a:solidFill>
                  <a:srgbClr val="000000"/>
                </a:solidFill>
                <a:latin typeface="Clear Sans Regular"/>
              </a:rPr>
              <a:t>Các mục đích chính:</a:t>
            </a:r>
          </a:p>
          <a:p>
            <a:pPr algn="just" marL="863599" indent="-431800" lvl="1">
              <a:lnSpc>
                <a:spcPts val="5599"/>
              </a:lnSpc>
              <a:buFont typeface="Arial"/>
              <a:buChar char="•"/>
            </a:pPr>
            <a:r>
              <a:rPr lang="en-US" sz="3999">
                <a:solidFill>
                  <a:srgbClr val="000000"/>
                </a:solidFill>
                <a:latin typeface="Clear Sans Regular"/>
              </a:rPr>
              <a:t>Quản lý việc tải các file (dừng tải, khôi phục tải, tải mới…)</a:t>
            </a:r>
          </a:p>
          <a:p>
            <a:pPr algn="just" marL="863599" indent="-431800" lvl="1">
              <a:lnSpc>
                <a:spcPts val="5599"/>
              </a:lnSpc>
              <a:buFont typeface="Arial"/>
              <a:buChar char="•"/>
            </a:pPr>
            <a:r>
              <a:rPr lang="en-US" sz="3999">
                <a:solidFill>
                  <a:srgbClr val="000000"/>
                </a:solidFill>
                <a:latin typeface="Clear Sans Regular"/>
              </a:rPr>
              <a:t>Quản lý số luồng tải của 1 file</a:t>
            </a:r>
          </a:p>
          <a:p>
            <a:pPr algn="just" marL="863599" indent="-431800" lvl="1">
              <a:lnSpc>
                <a:spcPts val="5599"/>
              </a:lnSpc>
              <a:buFont typeface="Arial"/>
              <a:buChar char="•"/>
            </a:pPr>
            <a:r>
              <a:rPr lang="en-US" sz="3999">
                <a:solidFill>
                  <a:srgbClr val="000000"/>
                </a:solidFill>
                <a:latin typeface="Clear Sans Regular"/>
              </a:rPr>
              <a:t>Quản lý tiến độ tải</a:t>
            </a:r>
          </a:p>
          <a:p>
            <a:pPr algn="just" marL="863599" indent="-431800" lvl="1">
              <a:lnSpc>
                <a:spcPts val="5599"/>
              </a:lnSpc>
              <a:buFont typeface="Arial"/>
              <a:buChar char="•"/>
            </a:pPr>
            <a:r>
              <a:rPr lang="en-US" sz="3999">
                <a:solidFill>
                  <a:srgbClr val="000000"/>
                </a:solidFill>
                <a:latin typeface="Clear Sans Regular"/>
              </a:rPr>
              <a:t>Giám sát trình duyệt (tiện ích)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1BA"/>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921503" y="-393211"/>
            <a:ext cx="6147254" cy="2078889"/>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499379">
            <a:off x="15160484" y="-716091"/>
            <a:ext cx="4554351" cy="3878789"/>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8279444" y="1856035"/>
            <a:ext cx="8174036" cy="7079645"/>
          </a:xfrm>
          <a:prstGeom prst="rect">
            <a:avLst/>
          </a:prstGeom>
        </p:spPr>
      </p:pic>
      <p:sp>
        <p:nvSpPr>
          <p:cNvPr name="TextBox 7" id="7"/>
          <p:cNvSpPr txBox="true"/>
          <p:nvPr/>
        </p:nvSpPr>
        <p:spPr>
          <a:xfrm rot="0">
            <a:off x="1521236" y="1676154"/>
            <a:ext cx="7853352" cy="771525"/>
          </a:xfrm>
          <a:prstGeom prst="rect">
            <a:avLst/>
          </a:prstGeom>
        </p:spPr>
        <p:txBody>
          <a:bodyPr anchor="t" rtlCol="false" tIns="0" lIns="0" bIns="0" rIns="0">
            <a:spAutoFit/>
          </a:bodyPr>
          <a:lstStyle/>
          <a:p>
            <a:pPr>
              <a:lnSpc>
                <a:spcPts val="6000"/>
              </a:lnSpc>
            </a:pPr>
            <a:r>
              <a:rPr lang="en-US" sz="5000">
                <a:solidFill>
                  <a:srgbClr val="000000"/>
                </a:solidFill>
                <a:latin typeface="Clear Sans Regular Bold"/>
              </a:rPr>
              <a:t>2.1. Phân tích chức năng</a:t>
            </a:r>
          </a:p>
        </p:txBody>
      </p:sp>
      <p:sp>
        <p:nvSpPr>
          <p:cNvPr name="TextBox 8" id="8"/>
          <p:cNvSpPr txBox="true"/>
          <p:nvPr/>
        </p:nvSpPr>
        <p:spPr>
          <a:xfrm rot="0">
            <a:off x="1966151" y="2727044"/>
            <a:ext cx="13463550" cy="679450"/>
          </a:xfrm>
          <a:prstGeom prst="rect">
            <a:avLst/>
          </a:prstGeom>
        </p:spPr>
        <p:txBody>
          <a:bodyPr anchor="t" rtlCol="false" tIns="0" lIns="0" bIns="0" rIns="0">
            <a:spAutoFit/>
          </a:bodyPr>
          <a:lstStyle/>
          <a:p>
            <a:pPr algn="just">
              <a:lnSpc>
                <a:spcPts val="5599"/>
              </a:lnSpc>
            </a:pPr>
            <a:r>
              <a:rPr lang="en-US" sz="3999">
                <a:solidFill>
                  <a:srgbClr val="000000"/>
                </a:solidFill>
                <a:latin typeface="Clear Sans Regular"/>
              </a:rPr>
              <a:t>Sơ đồ use case: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2EC"/>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7532556" cy="8889747"/>
          </a:xfrm>
        </p:grpSpPr>
        <p:sp>
          <p:nvSpPr>
            <p:cNvPr name="Freeform 3" id="3"/>
            <p:cNvSpPr/>
            <p:nvPr/>
          </p:nvSpPr>
          <p:spPr>
            <a:xfrm>
              <a:off x="0" y="0"/>
              <a:ext cx="17532556" cy="8889747"/>
            </a:xfrm>
            <a:custGeom>
              <a:avLst/>
              <a:gdLst/>
              <a:ahLst/>
              <a:cxnLst/>
              <a:rect r="r" b="b" t="t" l="l"/>
              <a:pathLst>
                <a:path h="8889747" w="17532556">
                  <a:moveTo>
                    <a:pt x="17227756" y="0"/>
                  </a:moveTo>
                  <a:lnTo>
                    <a:pt x="304800" y="0"/>
                  </a:lnTo>
                  <a:cubicBezTo>
                    <a:pt x="135890" y="0"/>
                    <a:pt x="0" y="135890"/>
                    <a:pt x="0" y="304800"/>
                  </a:cubicBezTo>
                  <a:lnTo>
                    <a:pt x="0" y="8584947"/>
                  </a:lnTo>
                  <a:cubicBezTo>
                    <a:pt x="0" y="8753857"/>
                    <a:pt x="135890" y="8889747"/>
                    <a:pt x="304800" y="8889747"/>
                  </a:cubicBezTo>
                  <a:lnTo>
                    <a:pt x="17227756" y="8889747"/>
                  </a:lnTo>
                  <a:cubicBezTo>
                    <a:pt x="17396667" y="8889747"/>
                    <a:pt x="17532556" y="8753857"/>
                    <a:pt x="17532556" y="8584947"/>
                  </a:cubicBezTo>
                  <a:lnTo>
                    <a:pt x="17532556" y="304800"/>
                  </a:lnTo>
                  <a:cubicBezTo>
                    <a:pt x="17532556" y="135890"/>
                    <a:pt x="17396667" y="0"/>
                    <a:pt x="17227756" y="0"/>
                  </a:cubicBezTo>
                  <a:close/>
                </a:path>
              </a:pathLst>
            </a:custGeom>
            <a:solidFill>
              <a:srgbClr val="FFF1BA"/>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921503" y="-393211"/>
            <a:ext cx="6147254" cy="2078889"/>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499379">
            <a:off x="15160484" y="-716091"/>
            <a:ext cx="4554351" cy="3878789"/>
          </a:xfrm>
          <a:prstGeom prst="rect">
            <a:avLst/>
          </a:prstGeom>
        </p:spPr>
      </p:pic>
      <p:grpSp>
        <p:nvGrpSpPr>
          <p:cNvPr name="Group 6" id="6"/>
          <p:cNvGrpSpPr/>
          <p:nvPr/>
        </p:nvGrpSpPr>
        <p:grpSpPr>
          <a:xfrm rot="0">
            <a:off x="1978314" y="3502825"/>
            <a:ext cx="14331372" cy="4886142"/>
            <a:chOff x="0" y="0"/>
            <a:chExt cx="36199499" cy="12341868"/>
          </a:xfrm>
        </p:grpSpPr>
        <p:sp>
          <p:nvSpPr>
            <p:cNvPr name="Freeform 7" id="7"/>
            <p:cNvSpPr/>
            <p:nvPr/>
          </p:nvSpPr>
          <p:spPr>
            <a:xfrm>
              <a:off x="0" y="0"/>
              <a:ext cx="36199499" cy="12341868"/>
            </a:xfrm>
            <a:custGeom>
              <a:avLst/>
              <a:gdLst/>
              <a:ahLst/>
              <a:cxnLst/>
              <a:rect r="r" b="b" t="t" l="l"/>
              <a:pathLst>
                <a:path h="12341868" w="36199499">
                  <a:moveTo>
                    <a:pt x="35894699" y="0"/>
                  </a:moveTo>
                  <a:lnTo>
                    <a:pt x="304800" y="0"/>
                  </a:lnTo>
                  <a:cubicBezTo>
                    <a:pt x="135890" y="0"/>
                    <a:pt x="0" y="135890"/>
                    <a:pt x="0" y="304800"/>
                  </a:cubicBezTo>
                  <a:lnTo>
                    <a:pt x="0" y="12037068"/>
                  </a:lnTo>
                  <a:cubicBezTo>
                    <a:pt x="0" y="12205977"/>
                    <a:pt x="135890" y="12341868"/>
                    <a:pt x="304800" y="12341868"/>
                  </a:cubicBezTo>
                  <a:lnTo>
                    <a:pt x="35894699" y="12341868"/>
                  </a:lnTo>
                  <a:cubicBezTo>
                    <a:pt x="36063610" y="12341868"/>
                    <a:pt x="36199499" y="12205977"/>
                    <a:pt x="36199499" y="12037068"/>
                  </a:cubicBezTo>
                  <a:lnTo>
                    <a:pt x="36199499" y="304800"/>
                  </a:lnTo>
                  <a:cubicBezTo>
                    <a:pt x="36199499" y="135890"/>
                    <a:pt x="36063610" y="0"/>
                    <a:pt x="35894699" y="0"/>
                  </a:cubicBezTo>
                  <a:close/>
                </a:path>
              </a:pathLst>
            </a:custGeom>
            <a:solidFill>
              <a:srgbClr val="F1D1C7"/>
            </a:solidFill>
          </p:spPr>
        </p:sp>
      </p:grpSp>
      <p:sp>
        <p:nvSpPr>
          <p:cNvPr name="TextBox 8" id="8"/>
          <p:cNvSpPr txBox="true"/>
          <p:nvPr/>
        </p:nvSpPr>
        <p:spPr>
          <a:xfrm rot="0">
            <a:off x="2553257" y="3798568"/>
            <a:ext cx="12440874" cy="4590399"/>
          </a:xfrm>
          <a:prstGeom prst="rect">
            <a:avLst/>
          </a:prstGeom>
        </p:spPr>
        <p:txBody>
          <a:bodyPr anchor="t" rtlCol="false" tIns="0" lIns="0" bIns="0" rIns="0">
            <a:spAutoFit/>
          </a:bodyPr>
          <a:lstStyle/>
          <a:p>
            <a:pPr>
              <a:lnSpc>
                <a:spcPts val="4016"/>
              </a:lnSpc>
            </a:pPr>
            <a:r>
              <a:rPr lang="en-US" sz="3346">
                <a:solidFill>
                  <a:srgbClr val="000000"/>
                </a:solidFill>
                <a:latin typeface="Clear Sans Regular"/>
              </a:rPr>
              <a:t>- Đầu tiên, kết nối tới trình duyệt để yêu cầu chiều dài file: </a:t>
            </a:r>
          </a:p>
          <a:p>
            <a:pPr>
              <a:lnSpc>
                <a:spcPts val="4016"/>
              </a:lnSpc>
            </a:pPr>
          </a:p>
          <a:p>
            <a:pPr>
              <a:lnSpc>
                <a:spcPts val="4016"/>
              </a:lnSpc>
            </a:pPr>
            <a:r>
              <a:rPr lang="en-US" sz="3346">
                <a:solidFill>
                  <a:srgbClr val="000000"/>
                </a:solidFill>
                <a:latin typeface="Clear Sans Regular"/>
              </a:rPr>
              <a:t>TH1: S</a:t>
            </a:r>
            <a:r>
              <a:rPr lang="en-US" sz="3346">
                <a:solidFill>
                  <a:srgbClr val="000000"/>
                </a:solidFill>
                <a:latin typeface="Clear Sans Regular"/>
              </a:rPr>
              <a:t>erver trả về chiều dài:  </a:t>
            </a:r>
          </a:p>
          <a:p>
            <a:pPr marL="722563" indent="-361282" lvl="1">
              <a:lnSpc>
                <a:spcPts val="4016"/>
              </a:lnSpc>
              <a:buFont typeface="Arial"/>
              <a:buChar char="•"/>
            </a:pPr>
            <a:r>
              <a:rPr lang="en-US" sz="3346">
                <a:solidFill>
                  <a:srgbClr val="000000"/>
                </a:solidFill>
                <a:latin typeface="Clear Sans Regular"/>
              </a:rPr>
              <a:t>Dự</a:t>
            </a:r>
            <a:r>
              <a:rPr lang="en-US" sz="3346">
                <a:solidFill>
                  <a:srgbClr val="000000"/>
                </a:solidFill>
                <a:latin typeface="Clear Sans Regular"/>
              </a:rPr>
              <a:t>a vào chiều dài file, chia file thành N phần với N là số luồng người dùng chọn, mỗi luồng sẽ tải 1 phần của file</a:t>
            </a:r>
          </a:p>
          <a:p>
            <a:pPr marL="722563" indent="-361282" lvl="1">
              <a:lnSpc>
                <a:spcPts val="4016"/>
              </a:lnSpc>
              <a:buFont typeface="Arial"/>
              <a:buChar char="•"/>
            </a:pPr>
            <a:r>
              <a:rPr lang="en-US" sz="3346">
                <a:solidFill>
                  <a:srgbClr val="000000"/>
                </a:solidFill>
                <a:latin typeface="Clear Sans Regular"/>
              </a:rPr>
              <a:t>Mỗi phần của file có vị trí bắt đầu và kết thúc, vị trí bắt đầu của phần này là ngay sau vị trí kết thúc của phần trước, vị trí bắt đầu của phần đầu tiên là 0</a:t>
            </a:r>
          </a:p>
          <a:p>
            <a:pPr>
              <a:lnSpc>
                <a:spcPts val="4016"/>
              </a:lnSpc>
            </a:pPr>
          </a:p>
        </p:txBody>
      </p:sp>
      <p:sp>
        <p:nvSpPr>
          <p:cNvPr name="TextBox 9" id="9"/>
          <p:cNvSpPr txBox="true"/>
          <p:nvPr/>
        </p:nvSpPr>
        <p:spPr>
          <a:xfrm rot="0">
            <a:off x="1521236" y="1676154"/>
            <a:ext cx="9863904" cy="771525"/>
          </a:xfrm>
          <a:prstGeom prst="rect">
            <a:avLst/>
          </a:prstGeom>
        </p:spPr>
        <p:txBody>
          <a:bodyPr anchor="t" rtlCol="false" tIns="0" lIns="0" bIns="0" rIns="0">
            <a:spAutoFit/>
          </a:bodyPr>
          <a:lstStyle/>
          <a:p>
            <a:pPr>
              <a:lnSpc>
                <a:spcPts val="6000"/>
              </a:lnSpc>
            </a:pPr>
            <a:r>
              <a:rPr lang="en-US" sz="5000">
                <a:solidFill>
                  <a:srgbClr val="000000"/>
                </a:solidFill>
                <a:latin typeface="Clear Sans Regular Bold"/>
              </a:rPr>
              <a:t>2.2. Giải pháp</a:t>
            </a:r>
          </a:p>
        </p:txBody>
      </p:sp>
      <p:sp>
        <p:nvSpPr>
          <p:cNvPr name="TextBox 10" id="10"/>
          <p:cNvSpPr txBox="true"/>
          <p:nvPr/>
        </p:nvSpPr>
        <p:spPr>
          <a:xfrm rot="0">
            <a:off x="1521236" y="2607324"/>
            <a:ext cx="9863904" cy="533400"/>
          </a:xfrm>
          <a:prstGeom prst="rect">
            <a:avLst/>
          </a:prstGeom>
        </p:spPr>
        <p:txBody>
          <a:bodyPr anchor="t" rtlCol="false" tIns="0" lIns="0" bIns="0" rIns="0">
            <a:spAutoFit/>
          </a:bodyPr>
          <a:lstStyle/>
          <a:p>
            <a:pPr>
              <a:lnSpc>
                <a:spcPts val="4200"/>
              </a:lnSpc>
            </a:pPr>
            <a:r>
              <a:rPr lang="en-US" sz="3500">
                <a:solidFill>
                  <a:srgbClr val="000000"/>
                </a:solidFill>
                <a:latin typeface="Muli Bold"/>
              </a:rPr>
              <a:t>a. Ý tưởng tăng tốc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DAFWBCQVbfI</dc:identifier>
  <dcterms:modified xsi:type="dcterms:W3CDTF">2011-08-01T06:04:30Z</dcterms:modified>
  <cp:revision>1</cp:revision>
  <dc:title>Slide Thuyết trình PBL4</dc:title>
</cp:coreProperties>
</file>